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6" r:id="rId7"/>
    <p:sldId id="285" r:id="rId8"/>
    <p:sldId id="261" r:id="rId9"/>
    <p:sldId id="288" r:id="rId10"/>
    <p:sldId id="287" r:id="rId11"/>
    <p:sldId id="289" r:id="rId12"/>
    <p:sldId id="300" r:id="rId13"/>
    <p:sldId id="290" r:id="rId14"/>
    <p:sldId id="291" r:id="rId15"/>
    <p:sldId id="302" r:id="rId16"/>
    <p:sldId id="292" r:id="rId17"/>
    <p:sldId id="294" r:id="rId18"/>
    <p:sldId id="293" r:id="rId19"/>
    <p:sldId id="296" r:id="rId20"/>
    <p:sldId id="295" r:id="rId21"/>
    <p:sldId id="299"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4EDD089-AABD-4773-A878-8D98BAEA5AD0}" type="datetimeFigureOut">
              <a:rPr lang="fr-FR" smtClean="0"/>
              <a:pPr/>
              <a:t>10/10/2018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885D748-A76B-40E9-ABC9-2A5A33A6BF7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DD089-AABD-4773-A878-8D98BAEA5AD0}" type="datetimeFigureOut">
              <a:rPr lang="fr-FR" smtClean="0"/>
              <a:pPr/>
              <a:t>10/10/2018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85D748-A76B-40E9-ABC9-2A5A33A6BF7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Feuille_Microsoft_Office_Excel1.xls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60648"/>
            <a:ext cx="7700392" cy="1080121"/>
          </a:xfr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l"/>
            <a:r>
              <a:rPr lang="fr-FR" sz="3600" dirty="0" smtClean="0">
                <a:solidFill>
                  <a:schemeClr val="tx1"/>
                </a:solidFill>
              </a:rPr>
              <a:t/>
            </a:r>
            <a:br>
              <a:rPr lang="fr-FR" sz="3600" dirty="0" smtClean="0">
                <a:solidFill>
                  <a:schemeClr val="tx1"/>
                </a:solidFill>
              </a:rPr>
            </a:br>
            <a:r>
              <a:rPr lang="fr-FR" sz="3600" dirty="0" smtClean="0">
                <a:solidFill>
                  <a:schemeClr val="tx1"/>
                </a:solidFill>
              </a:rPr>
              <a:t/>
            </a:r>
            <a:br>
              <a:rPr lang="fr-FR" sz="3600" dirty="0" smtClean="0">
                <a:solidFill>
                  <a:schemeClr val="tx1"/>
                </a:solidFill>
              </a:rPr>
            </a:br>
            <a:r>
              <a:rPr lang="fr-FR" sz="3600" dirty="0" smtClean="0">
                <a:solidFill>
                  <a:schemeClr val="tx1"/>
                </a:solidFill>
              </a:rPr>
              <a:t>Questionnaire 1 arbitrage + de 16</a:t>
            </a:r>
            <a:br>
              <a:rPr lang="fr-FR" sz="3600" dirty="0" smtClean="0">
                <a:solidFill>
                  <a:schemeClr val="tx1"/>
                </a:solidFill>
              </a:rPr>
            </a:br>
            <a:r>
              <a:rPr lang="fr-FR" sz="3600" dirty="0" smtClean="0">
                <a:solidFill>
                  <a:schemeClr val="tx1"/>
                </a:solidFill>
              </a:rPr>
              <a:t/>
            </a:r>
            <a:br>
              <a:rPr lang="fr-FR" sz="3600" dirty="0" smtClean="0">
                <a:solidFill>
                  <a:schemeClr val="tx1"/>
                </a:solidFill>
              </a:rPr>
            </a:br>
            <a:r>
              <a:rPr lang="fr-FR" sz="2800" dirty="0" smtClean="0"/>
              <a:t/>
            </a:r>
            <a:br>
              <a:rPr lang="fr-FR" sz="2800" dirty="0" smtClean="0"/>
            </a:br>
            <a:endParaRPr lang="fr-FR" sz="2800" dirty="0">
              <a:solidFill>
                <a:schemeClr val="tx1"/>
              </a:solidFill>
            </a:endParaRPr>
          </a:p>
        </p:txBody>
      </p:sp>
      <p:sp>
        <p:nvSpPr>
          <p:cNvPr id="3" name="Sous-titre 2"/>
          <p:cNvSpPr>
            <a:spLocks noGrp="1"/>
          </p:cNvSpPr>
          <p:nvPr>
            <p:ph type="subTitle" idx="1"/>
          </p:nvPr>
        </p:nvSpPr>
        <p:spPr>
          <a:xfrm>
            <a:off x="683568" y="2348880"/>
            <a:ext cx="7776864" cy="3744416"/>
          </a:xfrm>
          <a:solidFill>
            <a:srgbClr val="00B050"/>
          </a:solidFill>
        </p:spPr>
        <p:txBody>
          <a:bodyPr>
            <a:normAutofit/>
          </a:bodyPr>
          <a:lstStyle/>
          <a:p>
            <a:pPr algn="l"/>
            <a:r>
              <a:rPr lang="fr-FR" sz="2400" dirty="0" smtClean="0">
                <a:solidFill>
                  <a:schemeClr val="tx1"/>
                </a:solidFill>
              </a:rPr>
              <a:t> 3</a:t>
            </a:r>
            <a:r>
              <a:rPr lang="fr-FR" sz="2400" dirty="0">
                <a:solidFill>
                  <a:schemeClr val="tx1"/>
                </a:solidFill>
              </a:rPr>
              <a:t>. En effectuant un renvoi, le gardien A touche la ligne de surface de but avec un pied. Décision correcte ? </a:t>
            </a:r>
            <a:endParaRPr lang="fr-FR" sz="2400" dirty="0" smtClean="0">
              <a:solidFill>
                <a:schemeClr val="tx1"/>
              </a:solidFill>
            </a:endParaRPr>
          </a:p>
          <a:p>
            <a:pPr algn="l"/>
            <a:endParaRPr lang="fr-FR" sz="2400" dirty="0">
              <a:solidFill>
                <a:schemeClr val="tx1"/>
              </a:solidFill>
            </a:endParaRPr>
          </a:p>
          <a:p>
            <a:pPr marL="457200" indent="-457200" algn="l">
              <a:buAutoNum type="alphaLcParenR"/>
            </a:pPr>
            <a:r>
              <a:rPr lang="fr-FR" sz="2400" dirty="0" err="1" smtClean="0">
                <a:solidFill>
                  <a:schemeClr val="tx1"/>
                </a:solidFill>
              </a:rPr>
              <a:t>Ré-exécution</a:t>
            </a:r>
            <a:r>
              <a:rPr lang="fr-FR" sz="2400" dirty="0" smtClean="0">
                <a:solidFill>
                  <a:schemeClr val="tx1"/>
                </a:solidFill>
              </a:rPr>
              <a:t> </a:t>
            </a:r>
            <a:r>
              <a:rPr lang="fr-FR" sz="2400" dirty="0">
                <a:solidFill>
                  <a:schemeClr val="tx1"/>
                </a:solidFill>
              </a:rPr>
              <a:t>du renvoi avec coup de sifflet de reprise du jeu.</a:t>
            </a:r>
          </a:p>
          <a:p>
            <a:pPr marL="457200" indent="-457200" algn="l">
              <a:buAutoNum type="alphaLcParenR"/>
            </a:pPr>
            <a:r>
              <a:rPr lang="fr-FR" sz="2400" dirty="0" smtClean="0">
                <a:solidFill>
                  <a:schemeClr val="tx1"/>
                </a:solidFill>
              </a:rPr>
              <a:t>b</a:t>
            </a:r>
            <a:r>
              <a:rPr lang="fr-FR" sz="2400" dirty="0">
                <a:solidFill>
                  <a:schemeClr val="tx1"/>
                </a:solidFill>
              </a:rPr>
              <a:t>) Jet franc pour l'équipe B.</a:t>
            </a:r>
          </a:p>
          <a:p>
            <a:pPr algn="l"/>
            <a:r>
              <a:rPr lang="fr-FR" sz="2400" dirty="0" smtClean="0">
                <a:solidFill>
                  <a:schemeClr val="tx1"/>
                </a:solidFill>
              </a:rPr>
              <a:t>c)    </a:t>
            </a:r>
            <a:r>
              <a:rPr lang="fr-FR" sz="2400" dirty="0">
                <a:solidFill>
                  <a:schemeClr val="tx1"/>
                </a:solidFill>
              </a:rPr>
              <a:t>Poursuite du jeu.</a:t>
            </a:r>
          </a:p>
          <a:p>
            <a:endParaRPr lang="fr-FR" sz="2400" dirty="0"/>
          </a:p>
        </p:txBody>
      </p:sp>
      <p:sp>
        <p:nvSpPr>
          <p:cNvPr id="4" name="Rectangle 3"/>
          <p:cNvSpPr/>
          <p:nvPr/>
        </p:nvSpPr>
        <p:spPr>
          <a:xfrm>
            <a:off x="611560" y="1412776"/>
            <a:ext cx="7776864" cy="369332"/>
          </a:xfrm>
          <a:prstGeom prst="rect">
            <a:avLst/>
          </a:prstGeom>
          <a:solidFill>
            <a:srgbClr val="00B0F0"/>
          </a:solidFill>
        </p:spPr>
        <p:txBody>
          <a:bodyPr wrap="square">
            <a:spAutoFit/>
          </a:bodyPr>
          <a:lstStyle/>
          <a:p>
            <a:r>
              <a:rPr lang="fr-FR" dirty="0" smtClean="0"/>
              <a:t>Pour certaines questions, plusieurs réponses sont possibles.</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Réponses : a ,b, c et f</a:t>
            </a:r>
            <a:endParaRPr lang="fr-FR" dirty="0"/>
          </a:p>
        </p:txBody>
      </p:sp>
      <p:sp>
        <p:nvSpPr>
          <p:cNvPr id="3" name="Espace réservé du contenu 2"/>
          <p:cNvSpPr>
            <a:spLocks noGrp="1"/>
          </p:cNvSpPr>
          <p:nvPr>
            <p:ph idx="1"/>
          </p:nvPr>
        </p:nvSpPr>
        <p:spPr>
          <a:solidFill>
            <a:srgbClr val="00B050"/>
          </a:solidFill>
        </p:spPr>
        <p:txBody>
          <a:bodyPr/>
          <a:lstStyle/>
          <a:p>
            <a:r>
              <a:rPr lang="fr-FR" sz="2800" dirty="0" smtClean="0"/>
              <a:t>54. Le gardien de B intercepte un tir au but et relance une contre-attaque. Il franchit la ligne de surface de but avec son pied gauche. Décision correcte ? </a:t>
            </a:r>
          </a:p>
          <a:p>
            <a:endParaRPr lang="fr-FR" sz="2800" dirty="0" smtClean="0"/>
          </a:p>
          <a:p>
            <a:r>
              <a:rPr lang="fr-FR" sz="2800" dirty="0" smtClean="0"/>
              <a:t> a) Poursuite du jeu.</a:t>
            </a:r>
          </a:p>
          <a:p>
            <a:r>
              <a:rPr lang="fr-FR" sz="2800" dirty="0" smtClean="0"/>
              <a:t> b) Jet franc pour A.</a:t>
            </a:r>
          </a:p>
          <a:p>
            <a:r>
              <a:rPr lang="fr-FR" sz="2800" dirty="0" smtClean="0"/>
              <a:t> c) Ré exécution du renvoi de but avec un coup de sifflet</a:t>
            </a:r>
            <a:r>
              <a:rPr lang="fr-FR" dirty="0" smtClean="0"/>
              <a:t>. </a:t>
            </a:r>
          </a:p>
          <a:p>
            <a:endParaRPr lang="fr-F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c</a:t>
            </a:r>
            <a:endParaRPr lang="fr-FR" dirty="0"/>
          </a:p>
        </p:txBody>
      </p:sp>
      <p:sp>
        <p:nvSpPr>
          <p:cNvPr id="3" name="Espace réservé du contenu 2"/>
          <p:cNvSpPr>
            <a:spLocks noGrp="1"/>
          </p:cNvSpPr>
          <p:nvPr>
            <p:ph idx="1"/>
          </p:nvPr>
        </p:nvSpPr>
        <p:spPr>
          <a:solidFill>
            <a:srgbClr val="00B050"/>
          </a:solidFill>
        </p:spPr>
        <p:txBody>
          <a:bodyPr>
            <a:normAutofit lnSpcReduction="10000"/>
          </a:bodyPr>
          <a:lstStyle/>
          <a:p>
            <a:r>
              <a:rPr lang="fr-FR" sz="2800" dirty="0" smtClean="0"/>
              <a:t>55. Le gardien A se trouve sur la surface de jeu en dehors de la surface de but. Lorsqu'il reçoit le ballon d'un équipier, en reculant il met un pied dans sa propre surface de but alors que l'autre pied reste sur la surface de jeu. Décision correcte ?</a:t>
            </a:r>
          </a:p>
          <a:p>
            <a:endParaRPr lang="fr-FR" sz="2400" dirty="0" smtClean="0"/>
          </a:p>
          <a:p>
            <a:r>
              <a:rPr lang="fr-FR" sz="2800" dirty="0" smtClean="0"/>
              <a:t> b) Poursuite du jeu.</a:t>
            </a:r>
          </a:p>
          <a:p>
            <a:r>
              <a:rPr lang="fr-FR" sz="2800" dirty="0" smtClean="0"/>
              <a:t> c) Jet franc pour B.</a:t>
            </a:r>
          </a:p>
          <a:p>
            <a:r>
              <a:rPr lang="fr-FR" sz="2800" dirty="0" smtClean="0"/>
              <a:t> d) Exclusion du gardien.</a:t>
            </a:r>
          </a:p>
          <a:p>
            <a:r>
              <a:rPr lang="fr-FR" sz="2800" dirty="0" smtClean="0"/>
              <a:t> a) Jet de 7m pour B.</a:t>
            </a:r>
          </a:p>
          <a:p>
            <a:endParaRPr lang="fr-F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c</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800" dirty="0" smtClean="0"/>
              <a:t>57. Le ballon roule dans la surface de but de l’équipe A. B8 le prend et marque un but. Quelle est la bonne décision ? </a:t>
            </a:r>
          </a:p>
          <a:p>
            <a:endParaRPr lang="fr-FR" sz="2800" dirty="0" smtClean="0"/>
          </a:p>
          <a:p>
            <a:r>
              <a:rPr lang="fr-FR" sz="2800" dirty="0" smtClean="0"/>
              <a:t> a) Jet franc pour A.</a:t>
            </a:r>
          </a:p>
          <a:p>
            <a:r>
              <a:rPr lang="fr-FR" sz="2800" dirty="0" smtClean="0"/>
              <a:t> b) Renvoi de but pour A.</a:t>
            </a:r>
          </a:p>
          <a:p>
            <a:r>
              <a:rPr lang="fr-FR" sz="2800" dirty="0" smtClean="0"/>
              <a:t> c) But.</a:t>
            </a:r>
          </a:p>
          <a:p>
            <a:r>
              <a:rPr lang="fr-FR" sz="2800" dirty="0" smtClean="0"/>
              <a:t> d) Engagement.</a:t>
            </a:r>
            <a:endParaRPr lang="fr-F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b</a:t>
            </a:r>
            <a:endParaRPr lang="fr-FR" dirty="0"/>
          </a:p>
        </p:txBody>
      </p:sp>
      <p:sp>
        <p:nvSpPr>
          <p:cNvPr id="3" name="Espace réservé du contenu 2"/>
          <p:cNvSpPr>
            <a:spLocks noGrp="1"/>
          </p:cNvSpPr>
          <p:nvPr>
            <p:ph idx="1"/>
          </p:nvPr>
        </p:nvSpPr>
        <p:spPr>
          <a:xfrm>
            <a:off x="457200" y="1600200"/>
            <a:ext cx="8229600" cy="4781128"/>
          </a:xfrm>
          <a:solidFill>
            <a:srgbClr val="00B050"/>
          </a:solidFill>
        </p:spPr>
        <p:txBody>
          <a:bodyPr>
            <a:normAutofit lnSpcReduction="10000"/>
          </a:bodyPr>
          <a:lstStyle/>
          <a:p>
            <a:r>
              <a:rPr lang="fr-FR" sz="2800" dirty="0" smtClean="0"/>
              <a:t>66. A8, qui est correctement marqué par quelques joueurs adverses, lance intentionnellement le ballon dans sa propre surface de but et celui-ci s'immobilise. Le gardien A ne ramasse pas le ballon. Décision correcte ? </a:t>
            </a:r>
          </a:p>
          <a:p>
            <a:endParaRPr lang="fr-FR" sz="2800" dirty="0" smtClean="0"/>
          </a:p>
          <a:p>
            <a:r>
              <a:rPr lang="fr-FR" sz="2800" dirty="0" smtClean="0"/>
              <a:t> a) Renvoi. </a:t>
            </a:r>
          </a:p>
          <a:p>
            <a:r>
              <a:rPr lang="fr-FR" sz="2800" dirty="0" smtClean="0"/>
              <a:t> b) Renvoi avec coup de sifflet de reprise.</a:t>
            </a:r>
          </a:p>
          <a:p>
            <a:r>
              <a:rPr lang="fr-FR" sz="2800" dirty="0" smtClean="0"/>
              <a:t> c) Jet de 7m pour B.</a:t>
            </a:r>
          </a:p>
          <a:p>
            <a:r>
              <a:rPr lang="fr-FR" sz="2800" dirty="0" smtClean="0"/>
              <a:t> d) Jet franc pour B.</a:t>
            </a:r>
          </a:p>
          <a:p>
            <a:endParaRPr lang="fr-FR"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d</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800" dirty="0" smtClean="0"/>
              <a:t>70. A4, sur place, saisit le ballon, saute et retombe sur le pied droit, puis saute sur le pied gauche et lance le ballon. Combien de pas a-t-il fait ? </a:t>
            </a:r>
          </a:p>
          <a:p>
            <a:endParaRPr lang="fr-FR" sz="2800" dirty="0" smtClean="0"/>
          </a:p>
          <a:p>
            <a:r>
              <a:rPr lang="fr-FR" sz="2800" dirty="0" smtClean="0"/>
              <a:t> a)   1</a:t>
            </a:r>
          </a:p>
          <a:p>
            <a:r>
              <a:rPr lang="fr-FR" sz="2800" dirty="0" smtClean="0"/>
              <a:t> b)   2</a:t>
            </a:r>
          </a:p>
          <a:p>
            <a:r>
              <a:rPr lang="fr-FR" sz="2800" dirty="0" smtClean="0"/>
              <a:t> c)   3</a:t>
            </a:r>
          </a:p>
          <a:p>
            <a:r>
              <a:rPr lang="fr-FR" sz="2800" dirty="0" smtClean="0"/>
              <a:t> d)   4</a:t>
            </a:r>
            <a:endParaRPr lang="fr-F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b</a:t>
            </a:r>
            <a:endParaRPr lang="fr-FR" dirty="0"/>
          </a:p>
        </p:txBody>
      </p:sp>
      <p:sp>
        <p:nvSpPr>
          <p:cNvPr id="3" name="Espace réservé du contenu 2"/>
          <p:cNvSpPr>
            <a:spLocks noGrp="1"/>
          </p:cNvSpPr>
          <p:nvPr>
            <p:ph idx="1"/>
          </p:nvPr>
        </p:nvSpPr>
        <p:spPr>
          <a:solidFill>
            <a:srgbClr val="00B050"/>
          </a:solidFill>
        </p:spPr>
        <p:txBody>
          <a:bodyPr>
            <a:normAutofit fontScale="92500" lnSpcReduction="10000"/>
          </a:bodyPr>
          <a:lstStyle/>
          <a:p>
            <a:r>
              <a:rPr lang="fr-FR" sz="3000" dirty="0" smtClean="0"/>
              <a:t>71. Un joueur fait un saut et saisit le ballon. En retombant, il touche le sol simultanément avec les deux pieds. Ensuite, il lève le pied droit, fait un pas vers le côté et ramène le pied gauche vers le pied droit. Combien de pas a-t-il fait ? </a:t>
            </a:r>
          </a:p>
          <a:p>
            <a:endParaRPr lang="fr-FR" sz="3000" dirty="0" smtClean="0"/>
          </a:p>
          <a:p>
            <a:r>
              <a:rPr lang="fr-FR" sz="3000" dirty="0" smtClean="0"/>
              <a:t> a)   1</a:t>
            </a:r>
          </a:p>
          <a:p>
            <a:r>
              <a:rPr lang="fr-FR" sz="3000" dirty="0" smtClean="0"/>
              <a:t> b)   3</a:t>
            </a:r>
          </a:p>
          <a:p>
            <a:r>
              <a:rPr lang="fr-FR" sz="3000" dirty="0" smtClean="0"/>
              <a:t> c)   0 </a:t>
            </a:r>
          </a:p>
          <a:p>
            <a:r>
              <a:rPr lang="fr-FR" sz="3000" dirty="0" smtClean="0"/>
              <a:t> d)   2</a:t>
            </a:r>
          </a:p>
          <a:p>
            <a:endParaRPr lang="fr-FR"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a</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800" dirty="0" smtClean="0"/>
              <a:t>75. Lors de l'exécution d'un jet de 7m, A4 tire sur le montant. Le ballon revient vers lui sans toucher au préalable un équipier ou un joueur adverse. A4 marque un but. Décision correcte ? </a:t>
            </a:r>
          </a:p>
          <a:p>
            <a:endParaRPr lang="fr-FR" sz="2800" dirty="0" smtClean="0"/>
          </a:p>
          <a:p>
            <a:r>
              <a:rPr lang="fr-FR" sz="2800" dirty="0" smtClean="0"/>
              <a:t> a)  Jet franc pour B</a:t>
            </a:r>
          </a:p>
          <a:p>
            <a:r>
              <a:rPr lang="fr-FR" sz="2800" dirty="0" smtClean="0"/>
              <a:t> b)  Renvoi pour B.</a:t>
            </a:r>
          </a:p>
          <a:p>
            <a:r>
              <a:rPr lang="fr-FR" sz="2800" dirty="0" smtClean="0"/>
              <a:t> c)   But</a:t>
            </a:r>
            <a:endParaRPr lang="fr-F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c</a:t>
            </a:r>
            <a:endParaRPr lang="fr-FR" dirty="0"/>
          </a:p>
        </p:txBody>
      </p:sp>
      <p:sp>
        <p:nvSpPr>
          <p:cNvPr id="3" name="Espace réservé du contenu 2"/>
          <p:cNvSpPr>
            <a:spLocks noGrp="1"/>
          </p:cNvSpPr>
          <p:nvPr>
            <p:ph idx="1"/>
          </p:nvPr>
        </p:nvSpPr>
        <p:spPr>
          <a:solidFill>
            <a:srgbClr val="00B050"/>
          </a:solidFill>
        </p:spPr>
        <p:txBody>
          <a:bodyPr/>
          <a:lstStyle/>
          <a:p>
            <a:r>
              <a:rPr lang="fr-FR" dirty="0" smtClean="0"/>
              <a:t>85. Comment doit-on sanctionner le jeu passif répété ? </a:t>
            </a:r>
          </a:p>
          <a:p>
            <a:endParaRPr lang="fr-FR" dirty="0" smtClean="0"/>
          </a:p>
          <a:p>
            <a:r>
              <a:rPr lang="fr-FR" dirty="0" smtClean="0"/>
              <a:t> a)  Jet franc et avertissement.</a:t>
            </a:r>
          </a:p>
          <a:p>
            <a:r>
              <a:rPr lang="fr-FR" dirty="0" smtClean="0"/>
              <a:t> b)  Jet franc et exclusion.</a:t>
            </a:r>
          </a:p>
          <a:p>
            <a:r>
              <a:rPr lang="fr-FR" dirty="0" smtClean="0"/>
              <a:t> c)  Jet franc. </a:t>
            </a:r>
          </a:p>
          <a:p>
            <a:r>
              <a:rPr lang="fr-FR" dirty="0" smtClean="0"/>
              <a:t>d)  Jet franc et disqualification .</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c</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400" dirty="0" smtClean="0"/>
              <a:t>89. L'ailier A4 à une occasion manifeste de marquer un but. Au dernier moment, B7 essaie de lui faire tomber le ballon de la main, moyennant quoi il ne touche que l'avant-bras. Le ballon passe à côté du but. Décision correcte ? </a:t>
            </a:r>
          </a:p>
          <a:p>
            <a:endParaRPr lang="fr-FR" sz="2400" dirty="0" smtClean="0"/>
          </a:p>
          <a:p>
            <a:r>
              <a:rPr lang="fr-FR" sz="2400" dirty="0" smtClean="0"/>
              <a:t> a)   Jet de franc pour A. </a:t>
            </a:r>
          </a:p>
          <a:p>
            <a:r>
              <a:rPr lang="fr-FR" sz="2400" dirty="0" smtClean="0"/>
              <a:t> b</a:t>
            </a:r>
            <a:r>
              <a:rPr lang="fr-FR" sz="2400" dirty="0" smtClean="0"/>
              <a:t>)   Jet de 7m pour A.</a:t>
            </a:r>
          </a:p>
          <a:p>
            <a:r>
              <a:rPr lang="fr-FR" sz="2400" dirty="0" smtClean="0"/>
              <a:t> c)   Exclusion de B7.</a:t>
            </a:r>
          </a:p>
          <a:p>
            <a:r>
              <a:rPr lang="fr-FR" sz="2400" dirty="0" smtClean="0"/>
              <a:t> d)   Avertissement de B7 </a:t>
            </a:r>
          </a:p>
          <a:p>
            <a:r>
              <a:rPr lang="fr-FR" sz="2400" dirty="0" smtClean="0"/>
              <a:t> e)  Pas de sanction de B7. </a:t>
            </a:r>
          </a:p>
          <a:p>
            <a:endParaRPr lang="fr-F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Réponses : b et </a:t>
            </a:r>
            <a:r>
              <a:rPr lang="fr-FR" dirty="0" smtClean="0"/>
              <a:t>c</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800" dirty="0" smtClean="0"/>
              <a:t>90. A3 en possession du ballon déborde B4 près de la ligne des jets francs. Il veut tirer au but après le troisième pas mais il est bousculé par B4. Après le 4ème pas, il tire et marque un super but. Décision ? </a:t>
            </a:r>
          </a:p>
          <a:p>
            <a:endParaRPr lang="fr-FR" sz="2800" dirty="0" smtClean="0"/>
          </a:p>
          <a:p>
            <a:r>
              <a:rPr lang="fr-FR" sz="2800" dirty="0" smtClean="0"/>
              <a:t> a) Avantage et but accordé</a:t>
            </a:r>
          </a:p>
          <a:p>
            <a:r>
              <a:rPr lang="fr-FR" sz="2800" dirty="0" smtClean="0"/>
              <a:t> </a:t>
            </a:r>
            <a:r>
              <a:rPr lang="fr-FR" sz="2800" dirty="0" smtClean="0"/>
              <a:t>b) Sanction progressive pour B4. </a:t>
            </a:r>
          </a:p>
          <a:p>
            <a:r>
              <a:rPr lang="fr-FR" sz="2800" dirty="0" smtClean="0"/>
              <a:t> c</a:t>
            </a:r>
            <a:r>
              <a:rPr lang="fr-FR" sz="2800" dirty="0" smtClean="0"/>
              <a:t>) Jet franc pour A.</a:t>
            </a:r>
          </a:p>
          <a:p>
            <a:r>
              <a:rPr lang="fr-FR" sz="2800" dirty="0" smtClean="0"/>
              <a:t> d) Jet de 7 mètres pour A. </a:t>
            </a:r>
          </a:p>
          <a:p>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c</a:t>
            </a:r>
            <a:endParaRPr lang="fr-FR" dirty="0"/>
          </a:p>
        </p:txBody>
      </p:sp>
      <p:sp>
        <p:nvSpPr>
          <p:cNvPr id="3" name="Espace réservé du contenu 2"/>
          <p:cNvSpPr>
            <a:spLocks noGrp="1"/>
          </p:cNvSpPr>
          <p:nvPr>
            <p:ph idx="1"/>
          </p:nvPr>
        </p:nvSpPr>
        <p:spPr>
          <a:solidFill>
            <a:srgbClr val="00B050"/>
          </a:solidFill>
        </p:spPr>
        <p:txBody>
          <a:bodyPr>
            <a:normAutofit/>
          </a:bodyPr>
          <a:lstStyle/>
          <a:p>
            <a:endParaRPr lang="fr-FR" sz="2400" dirty="0" smtClean="0"/>
          </a:p>
          <a:p>
            <a:r>
              <a:rPr lang="fr-FR" sz="2400" dirty="0" smtClean="0"/>
              <a:t>4</a:t>
            </a:r>
            <a:r>
              <a:rPr lang="fr-FR" sz="2400" dirty="0"/>
              <a:t>. Le ballon se trouve au sol sur la ligne de surface de but. L'attaquant A7 prend le ballon et essaie de lancer au but. A7 a une occasion manifeste de marquer un but lorsqu'il est irrégulièrement attaqué. Décision correcte ? </a:t>
            </a:r>
            <a:endParaRPr lang="fr-FR" sz="2400" dirty="0" smtClean="0"/>
          </a:p>
          <a:p>
            <a:endParaRPr lang="fr-FR" sz="2400" dirty="0"/>
          </a:p>
          <a:p>
            <a:r>
              <a:rPr lang="fr-FR" sz="2400" dirty="0" smtClean="0"/>
              <a:t>a</a:t>
            </a:r>
            <a:r>
              <a:rPr lang="fr-FR" sz="2400" dirty="0"/>
              <a:t>) Jet franc pour l'équipe B.</a:t>
            </a:r>
          </a:p>
          <a:p>
            <a:r>
              <a:rPr lang="fr-FR" sz="2400" dirty="0" smtClean="0"/>
              <a:t> </a:t>
            </a:r>
            <a:r>
              <a:rPr lang="fr-FR" sz="2400" dirty="0"/>
              <a:t>b) Jet franc pour l'équipe A.</a:t>
            </a:r>
          </a:p>
          <a:p>
            <a:r>
              <a:rPr lang="fr-FR" sz="2400" dirty="0" smtClean="0"/>
              <a:t> </a:t>
            </a:r>
            <a:r>
              <a:rPr lang="fr-FR" sz="2400" dirty="0"/>
              <a:t>c) Jet de 7m pour l'équipe A.</a:t>
            </a:r>
          </a:p>
          <a:p>
            <a:r>
              <a:rPr lang="fr-FR" sz="2400" dirty="0" smtClean="0"/>
              <a:t> </a:t>
            </a:r>
            <a:r>
              <a:rPr lang="fr-FR" sz="2400" dirty="0"/>
              <a:t>d) Renvoi pour l'équipe B.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Réponses : </a:t>
            </a:r>
            <a:r>
              <a:rPr lang="fr-FR" dirty="0" smtClean="0"/>
              <a:t>b </a:t>
            </a:r>
            <a:r>
              <a:rPr lang="fr-FR" dirty="0" smtClean="0"/>
              <a:t>et </a:t>
            </a:r>
            <a:r>
              <a:rPr lang="fr-FR" dirty="0" smtClean="0"/>
              <a:t>d</a:t>
            </a:r>
            <a:endParaRPr lang="fr-FR" dirty="0"/>
          </a:p>
        </p:txBody>
      </p:sp>
      <p:sp>
        <p:nvSpPr>
          <p:cNvPr id="3" name="Espace réservé du contenu 2"/>
          <p:cNvSpPr>
            <a:spLocks noGrp="1"/>
          </p:cNvSpPr>
          <p:nvPr>
            <p:ph idx="1"/>
          </p:nvPr>
        </p:nvSpPr>
        <p:spPr>
          <a:solidFill>
            <a:srgbClr val="00B050"/>
          </a:solidFill>
        </p:spPr>
        <p:txBody>
          <a:bodyPr/>
          <a:lstStyle/>
          <a:p>
            <a:r>
              <a:rPr lang="fr-FR" sz="2800" dirty="0" smtClean="0"/>
              <a:t>91. A6 entreprend une contre-attaque. Le gardien de but B12 quitte sa surface de but et ceinture A6 qui avait une occasion manifeste de marquer un but. Décision correcte ? </a:t>
            </a:r>
          </a:p>
          <a:p>
            <a:endParaRPr lang="fr-FR" sz="2800" dirty="0" smtClean="0"/>
          </a:p>
          <a:p>
            <a:r>
              <a:rPr lang="fr-FR" sz="2800" dirty="0" smtClean="0"/>
              <a:t> a) Exclusion de B12.</a:t>
            </a:r>
          </a:p>
          <a:p>
            <a:r>
              <a:rPr lang="fr-FR" sz="2800" dirty="0" smtClean="0"/>
              <a:t> b) Disqualification de B12.</a:t>
            </a:r>
          </a:p>
          <a:p>
            <a:r>
              <a:rPr lang="fr-FR" sz="2800" dirty="0" smtClean="0"/>
              <a:t> c) Jet de 7m pour A.</a:t>
            </a:r>
          </a:p>
          <a:p>
            <a:r>
              <a:rPr lang="fr-FR" sz="2800" dirty="0" smtClean="0"/>
              <a:t> d) Jet franc pour A.</a:t>
            </a:r>
          </a:p>
          <a:p>
            <a:endParaRPr lang="fr-F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Réponses : </a:t>
            </a:r>
            <a:r>
              <a:rPr lang="fr-FR" dirty="0" smtClean="0"/>
              <a:t>b </a:t>
            </a:r>
            <a:r>
              <a:rPr lang="fr-FR" dirty="0" smtClean="0"/>
              <a:t>et c</a:t>
            </a:r>
            <a:endParaRPr lang="fr-FR" dirty="0"/>
          </a:p>
        </p:txBody>
      </p:sp>
      <p:sp>
        <p:nvSpPr>
          <p:cNvPr id="3" name="Espace réservé du contenu 2"/>
          <p:cNvSpPr>
            <a:spLocks noGrp="1"/>
          </p:cNvSpPr>
          <p:nvPr>
            <p:ph idx="1"/>
          </p:nvPr>
        </p:nvSpPr>
        <p:spPr>
          <a:solidFill>
            <a:srgbClr val="00B050"/>
          </a:solidFill>
        </p:spPr>
        <p:txBody>
          <a:bodyPr/>
          <a:lstStyle/>
          <a:p>
            <a:r>
              <a:rPr lang="fr-FR" dirty="0" smtClean="0"/>
              <a:t>Merci pour votre attention ,mais connais tu ton score ? </a:t>
            </a:r>
          </a:p>
          <a:p>
            <a:r>
              <a:rPr lang="fr-FR" dirty="0" smtClean="0"/>
              <a:t>Document annexe : </a:t>
            </a:r>
          </a:p>
          <a:p>
            <a:endParaRPr lang="fr-FR" dirty="0"/>
          </a:p>
        </p:txBody>
      </p:sp>
      <p:pic>
        <p:nvPicPr>
          <p:cNvPr id="4" name="Image 3" descr="HBTVT"/>
          <p:cNvPicPr/>
          <p:nvPr/>
        </p:nvPicPr>
        <p:blipFill>
          <a:blip r:embed="rId3" cstate="print"/>
          <a:srcRect/>
          <a:stretch>
            <a:fillRect/>
          </a:stretch>
        </p:blipFill>
        <p:spPr bwMode="auto">
          <a:xfrm>
            <a:off x="539552" y="3645024"/>
            <a:ext cx="7992888" cy="2304256"/>
          </a:xfrm>
          <a:prstGeom prst="rect">
            <a:avLst/>
          </a:prstGeom>
          <a:noFill/>
          <a:ln w="9525">
            <a:noFill/>
            <a:miter lim="800000"/>
            <a:headEnd/>
            <a:tailEnd/>
          </a:ln>
        </p:spPr>
      </p:pic>
      <p:graphicFrame>
        <p:nvGraphicFramePr>
          <p:cNvPr id="7" name="Objet 6"/>
          <p:cNvGraphicFramePr>
            <a:graphicFrameLocks noChangeAspect="1"/>
          </p:cNvGraphicFramePr>
          <p:nvPr/>
        </p:nvGraphicFramePr>
        <p:xfrm>
          <a:off x="4932040" y="2564904"/>
          <a:ext cx="914400" cy="771525"/>
        </p:xfrm>
        <a:graphic>
          <a:graphicData uri="http://schemas.openxmlformats.org/presentationml/2006/ole">
            <p:oleObj spid="_x0000_s2051" name="Feuille de calcul" showAsIcon="1" r:id="rId4" imgW="914400" imgH="771480" progId="Excel.Sheet.12">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D</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600" dirty="0" smtClean="0"/>
              <a:t>5. Le gardien A touche la ligne de limitation de 4 m avec un pied après le coup de sifflet de reprise d´un jet de 7 m. Le ballon vole au-dessus du but. Décision ? </a:t>
            </a:r>
          </a:p>
          <a:p>
            <a:endParaRPr lang="fr-FR" sz="2600" dirty="0" smtClean="0"/>
          </a:p>
          <a:p>
            <a:r>
              <a:rPr lang="fr-FR" sz="2600" dirty="0" smtClean="0"/>
              <a:t>a) Répétition du jet avec coup de sifflet de reprise. </a:t>
            </a:r>
          </a:p>
          <a:p>
            <a:r>
              <a:rPr lang="fr-FR" sz="2600" dirty="0" smtClean="0"/>
              <a:t>b) Comme il n´y a pas but, poursuite du jeu avec renvoi.</a:t>
            </a:r>
          </a:p>
          <a:p>
            <a:r>
              <a:rPr lang="fr-FR" sz="2600" dirty="0" smtClean="0"/>
              <a:t>c) La position du gardien est correcte – pas de décision.</a:t>
            </a:r>
          </a:p>
          <a:p>
            <a:endParaRPr lang="fr-FR"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Réponses : b  et  c</a:t>
            </a:r>
            <a:endParaRPr lang="fr-FR" dirty="0"/>
          </a:p>
        </p:txBody>
      </p:sp>
      <p:sp>
        <p:nvSpPr>
          <p:cNvPr id="3" name="Espace réservé du contenu 2"/>
          <p:cNvSpPr>
            <a:spLocks noGrp="1"/>
          </p:cNvSpPr>
          <p:nvPr>
            <p:ph idx="1"/>
          </p:nvPr>
        </p:nvSpPr>
        <p:spPr>
          <a:solidFill>
            <a:srgbClr val="00B050"/>
          </a:solidFill>
        </p:spPr>
        <p:txBody>
          <a:bodyPr>
            <a:normAutofit/>
          </a:bodyPr>
          <a:lstStyle/>
          <a:p>
            <a:r>
              <a:rPr lang="fr-FR" sz="2400" dirty="0" smtClean="0"/>
              <a:t>10. Quand débute la rencontre ? </a:t>
            </a:r>
          </a:p>
          <a:p>
            <a:endParaRPr lang="fr-FR" sz="2400" dirty="0" smtClean="0"/>
          </a:p>
          <a:p>
            <a:r>
              <a:rPr lang="fr-FR" sz="2400" dirty="0" smtClean="0"/>
              <a:t>a) Avec le coup de sifflet de l'arbitre nommé en premier sur la convocation officielle. </a:t>
            </a:r>
          </a:p>
          <a:p>
            <a:r>
              <a:rPr lang="fr-FR" sz="2400" dirty="0" smtClean="0"/>
              <a:t>b) Au moment où le ballon quitte la main du joueur.</a:t>
            </a:r>
          </a:p>
          <a:p>
            <a:r>
              <a:rPr lang="fr-FR" sz="2400" dirty="0" smtClean="0"/>
              <a:t>c) Quand le chronométreur démarre le chronomètre ou l'installation murale de chronométrage.</a:t>
            </a:r>
          </a:p>
          <a:p>
            <a:r>
              <a:rPr lang="fr-FR" sz="2400" dirty="0" smtClean="0"/>
              <a:t> d) Avec le coup de sifflet d'engagement de l'arbitre central.</a:t>
            </a:r>
          </a:p>
          <a:p>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32656"/>
            <a:ext cx="8229600" cy="1143000"/>
          </a:xfrm>
          <a:solidFill>
            <a:srgbClr val="00B050"/>
          </a:solidFill>
        </p:spPr>
        <p:txBody>
          <a:bodyPr/>
          <a:lstStyle/>
          <a:p>
            <a:pPr algn="l"/>
            <a:r>
              <a:rPr lang="fr-FR" dirty="0" smtClean="0"/>
              <a:t>Réponse : d</a:t>
            </a:r>
            <a:endParaRPr lang="fr-FR" dirty="0"/>
          </a:p>
        </p:txBody>
      </p:sp>
      <p:sp>
        <p:nvSpPr>
          <p:cNvPr id="3" name="Espace réservé du contenu 2"/>
          <p:cNvSpPr>
            <a:spLocks noGrp="1"/>
          </p:cNvSpPr>
          <p:nvPr>
            <p:ph idx="1"/>
          </p:nvPr>
        </p:nvSpPr>
        <p:spPr>
          <a:xfrm>
            <a:off x="457200" y="1600200"/>
            <a:ext cx="8229600" cy="4709120"/>
          </a:xfrm>
          <a:solidFill>
            <a:srgbClr val="00B050"/>
          </a:solidFill>
        </p:spPr>
        <p:txBody>
          <a:bodyPr>
            <a:normAutofit/>
          </a:bodyPr>
          <a:lstStyle/>
          <a:p>
            <a:r>
              <a:rPr lang="fr-FR" sz="2400" dirty="0" smtClean="0"/>
              <a:t>19. L'équipe B se présente avec 5 joueurs de champ mais sans le gardien de but habituel. Le responsable d'équipe de B désigne B5 comme gardien de but. Conséquences pour B5 ? </a:t>
            </a:r>
          </a:p>
          <a:p>
            <a:endParaRPr lang="fr-FR" sz="2400" dirty="0" smtClean="0"/>
          </a:p>
          <a:p>
            <a:r>
              <a:rPr lang="fr-FR" sz="2400" dirty="0" smtClean="0"/>
              <a:t> a) B5 peut à tout moment devenir joueur de champ si le changement est effectué correctement. </a:t>
            </a:r>
          </a:p>
          <a:p>
            <a:r>
              <a:rPr lang="fr-FR" sz="2400" dirty="0" smtClean="0"/>
              <a:t>b) B5 ne peut plus devenir joueur de champ. </a:t>
            </a:r>
          </a:p>
          <a:p>
            <a:r>
              <a:rPr lang="fr-FR" sz="2400" dirty="0" smtClean="0"/>
              <a:t>c) B5 peut devenir joueur de champ si le coach de A est d'accord. </a:t>
            </a:r>
          </a:p>
          <a:p>
            <a:r>
              <a:rPr lang="fr-FR" sz="2400" dirty="0" smtClean="0"/>
              <a:t>d) B5 peut devenir joueur de champ si le gardien de but prévu est présent.</a:t>
            </a:r>
          </a:p>
          <a:p>
            <a:endParaRPr lang="fr-F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normAutofit/>
          </a:bodyPr>
          <a:lstStyle/>
          <a:p>
            <a:pPr algn="l"/>
            <a:r>
              <a:rPr lang="fr-FR" sz="4800" dirty="0" smtClean="0"/>
              <a:t>Réponse : a</a:t>
            </a:r>
            <a:endParaRPr lang="fr-FR" sz="4800" dirty="0"/>
          </a:p>
        </p:txBody>
      </p:sp>
      <p:sp>
        <p:nvSpPr>
          <p:cNvPr id="3" name="Espace réservé du contenu 2"/>
          <p:cNvSpPr>
            <a:spLocks noGrp="1"/>
          </p:cNvSpPr>
          <p:nvPr>
            <p:ph idx="1"/>
          </p:nvPr>
        </p:nvSpPr>
        <p:spPr>
          <a:solidFill>
            <a:srgbClr val="00B050"/>
          </a:solidFill>
        </p:spPr>
        <p:txBody>
          <a:bodyPr/>
          <a:lstStyle/>
          <a:p>
            <a:r>
              <a:rPr lang="fr-FR" sz="2800" dirty="0" smtClean="0"/>
              <a:t>21. Combien de joueurs au minimum doivent être présents sur le terrain de jeu au début du match et être inscrits sur la feuille de match ? </a:t>
            </a:r>
          </a:p>
          <a:p>
            <a:endParaRPr lang="fr-FR" sz="2800" dirty="0" smtClean="0"/>
          </a:p>
          <a:p>
            <a:r>
              <a:rPr lang="fr-FR" dirty="0" smtClean="0"/>
              <a:t> </a:t>
            </a:r>
            <a:r>
              <a:rPr lang="fr-FR" sz="2800" dirty="0" smtClean="0"/>
              <a:t>a) 5 joueurs. </a:t>
            </a:r>
          </a:p>
          <a:p>
            <a:r>
              <a:rPr lang="fr-FR" sz="2800" dirty="0" smtClean="0"/>
              <a:t>b) 4 joueurs de champ et 1 gardien de but.</a:t>
            </a:r>
          </a:p>
          <a:p>
            <a:r>
              <a:rPr lang="fr-FR" sz="2800" dirty="0" smtClean="0"/>
              <a:t> c) 5 joueurs de champ et 1 gardien de but.</a:t>
            </a:r>
          </a:p>
          <a:p>
            <a:r>
              <a:rPr lang="fr-FR" sz="2800" dirty="0" smtClean="0"/>
              <a:t> d) 6 joueurs de champ.</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 : a</a:t>
            </a:r>
            <a:endParaRPr lang="fr-FR" dirty="0"/>
          </a:p>
        </p:txBody>
      </p:sp>
      <p:sp>
        <p:nvSpPr>
          <p:cNvPr id="3" name="Espace réservé du contenu 2"/>
          <p:cNvSpPr>
            <a:spLocks noGrp="1"/>
          </p:cNvSpPr>
          <p:nvPr>
            <p:ph idx="1"/>
          </p:nvPr>
        </p:nvSpPr>
        <p:spPr>
          <a:xfrm>
            <a:off x="457200" y="1600200"/>
            <a:ext cx="8229600" cy="4781128"/>
          </a:xfrm>
          <a:solidFill>
            <a:srgbClr val="00B050"/>
          </a:solidFill>
        </p:spPr>
        <p:txBody>
          <a:bodyPr>
            <a:normAutofit/>
          </a:bodyPr>
          <a:lstStyle/>
          <a:p>
            <a:r>
              <a:rPr lang="fr-FR" sz="2400" dirty="0" smtClean="0"/>
              <a:t>25. Les arbitres ont décidé jet franc pour A près de la ligne des jets francs de B. Le chronométreur siffle. Les arbitres décident arrêt de temps de jeu et s’informent sur la raison du coup de sifflet. Le chronométreur informe l’arbitre qu’il y avait un changement irrégulier de A9. Décision correcte ? </a:t>
            </a:r>
          </a:p>
          <a:p>
            <a:endParaRPr lang="fr-FR" sz="2400" dirty="0" smtClean="0"/>
          </a:p>
          <a:p>
            <a:r>
              <a:rPr lang="fr-FR" sz="2400" dirty="0" smtClean="0"/>
              <a:t> a) Jet franc pour A près de la ligne des jets franc de B.</a:t>
            </a:r>
          </a:p>
          <a:p>
            <a:r>
              <a:rPr lang="fr-FR" sz="2400" dirty="0" smtClean="0"/>
              <a:t> b) Jet franc pour B près de la ligne des jets franc. </a:t>
            </a:r>
          </a:p>
          <a:p>
            <a:r>
              <a:rPr lang="fr-FR" sz="2400" dirty="0" smtClean="0"/>
              <a:t> c) Jet franc pour B près de la zone de changement de A.</a:t>
            </a:r>
          </a:p>
          <a:p>
            <a:r>
              <a:rPr lang="fr-FR" sz="2400" dirty="0" smtClean="0"/>
              <a:t> d) Exclusion de A9</a:t>
            </a:r>
          </a:p>
          <a:p>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B050"/>
          </a:solidFill>
        </p:spPr>
        <p:txBody>
          <a:bodyPr/>
          <a:lstStyle/>
          <a:p>
            <a:pPr algn="l"/>
            <a:r>
              <a:rPr lang="fr-FR" dirty="0" smtClean="0"/>
              <a:t>Réponses : a et d</a:t>
            </a:r>
            <a:endParaRPr lang="fr-FR" dirty="0"/>
          </a:p>
        </p:txBody>
      </p:sp>
      <p:sp>
        <p:nvSpPr>
          <p:cNvPr id="3" name="Espace réservé du contenu 2"/>
          <p:cNvSpPr>
            <a:spLocks noGrp="1"/>
          </p:cNvSpPr>
          <p:nvPr>
            <p:ph idx="1"/>
          </p:nvPr>
        </p:nvSpPr>
        <p:spPr>
          <a:xfrm>
            <a:off x="457200" y="1600200"/>
            <a:ext cx="8229600" cy="4925144"/>
          </a:xfrm>
          <a:solidFill>
            <a:srgbClr val="00B050"/>
          </a:solidFill>
        </p:spPr>
        <p:txBody>
          <a:bodyPr>
            <a:noAutofit/>
          </a:bodyPr>
          <a:lstStyle/>
          <a:p>
            <a:r>
              <a:rPr lang="fr-FR" sz="2400" dirty="0" smtClean="0"/>
              <a:t>37. A4 quitte le terrain de jeu en dehors de la zone de changement. Après avoir franchi la ligne de touche mais avant d´arriver dans sa zone de changement, A11 pénètre à sa place sur le terrain de jeu depuis sa zone de changement. Décision après le coup de sifflet du chronométreur ? </a:t>
            </a:r>
          </a:p>
          <a:p>
            <a:endParaRPr lang="fr-FR" sz="2400" dirty="0" smtClean="0"/>
          </a:p>
          <a:p>
            <a:r>
              <a:rPr lang="fr-FR" sz="2400" dirty="0" smtClean="0"/>
              <a:t>a) </a:t>
            </a:r>
            <a:r>
              <a:rPr lang="fr-FR" sz="2400" dirty="0" err="1" smtClean="0"/>
              <a:t>Jetfranc</a:t>
            </a:r>
            <a:r>
              <a:rPr lang="fr-FR" sz="2400" dirty="0" smtClean="0"/>
              <a:t> </a:t>
            </a:r>
            <a:r>
              <a:rPr lang="fr-FR" sz="2400" dirty="0" smtClean="0"/>
              <a:t>contre A à l´endroit ou A4 a quitté le terrain de jeu.</a:t>
            </a:r>
          </a:p>
          <a:p>
            <a:r>
              <a:rPr lang="fr-FR" sz="2400" dirty="0" smtClean="0"/>
              <a:t> b) Jet franc contre A près de la zone de changement de A. </a:t>
            </a:r>
          </a:p>
          <a:p>
            <a:r>
              <a:rPr lang="fr-FR" sz="2400" dirty="0" smtClean="0"/>
              <a:t> c) Exclusion de A4</a:t>
            </a:r>
          </a:p>
          <a:p>
            <a:r>
              <a:rPr lang="fr-FR" sz="2400" dirty="0" smtClean="0"/>
              <a:t> d) Exclusion de A11</a:t>
            </a:r>
          </a:p>
          <a:p>
            <a:r>
              <a:rPr lang="fr-FR" sz="2400" dirty="0" smtClean="0"/>
              <a:t> e) Exclusion de A11 et A4</a:t>
            </a:r>
          </a:p>
          <a:p>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1143000"/>
          </a:xfrm>
          <a:solidFill>
            <a:srgbClr val="00B050"/>
          </a:solidFill>
        </p:spPr>
        <p:txBody>
          <a:bodyPr/>
          <a:lstStyle/>
          <a:p>
            <a:pPr algn="l"/>
            <a:r>
              <a:rPr lang="fr-FR" dirty="0" smtClean="0"/>
              <a:t>Réponses : a et c</a:t>
            </a:r>
            <a:endParaRPr lang="fr-FR" dirty="0"/>
          </a:p>
        </p:txBody>
      </p:sp>
      <p:sp>
        <p:nvSpPr>
          <p:cNvPr id="3" name="Espace réservé du contenu 2"/>
          <p:cNvSpPr>
            <a:spLocks noGrp="1"/>
          </p:cNvSpPr>
          <p:nvPr>
            <p:ph idx="1"/>
          </p:nvPr>
        </p:nvSpPr>
        <p:spPr>
          <a:xfrm>
            <a:off x="457200" y="1600200"/>
            <a:ext cx="8229600" cy="4925144"/>
          </a:xfrm>
          <a:solidFill>
            <a:srgbClr val="00B050"/>
          </a:solidFill>
        </p:spPr>
        <p:txBody>
          <a:bodyPr>
            <a:normAutofit fontScale="70000" lnSpcReduction="20000"/>
          </a:bodyPr>
          <a:lstStyle/>
          <a:p>
            <a:r>
              <a:rPr lang="fr-FR" sz="3400" dirty="0" smtClean="0"/>
              <a:t>45. A6 a déjà été exclu deux fois pour 2 minutes : une fois pour ceinturage répété et une seconde fois pour avoir jeté le ballon après qu’un jet franc à B ait été accordé. Maintenant A6 commet la seconde faute de changement de son équipe et est coupable d’une irrégularité grossière au moment où les arbitres l’informent du changement irrégulier ? </a:t>
            </a:r>
          </a:p>
          <a:p>
            <a:endParaRPr lang="fr-FR" sz="3400" dirty="0" smtClean="0"/>
          </a:p>
          <a:p>
            <a:r>
              <a:rPr lang="fr-FR" sz="3400" dirty="0" smtClean="0"/>
              <a:t> a) Exclusion de A6.</a:t>
            </a:r>
          </a:p>
          <a:p>
            <a:r>
              <a:rPr lang="fr-FR" sz="3400" dirty="0" smtClean="0"/>
              <a:t> b) Disqualification de A6  </a:t>
            </a:r>
          </a:p>
          <a:p>
            <a:r>
              <a:rPr lang="fr-FR" sz="3400" dirty="0" smtClean="0"/>
              <a:t>c) Réduction supplémentaire de l’équipe A pour 2 minutes </a:t>
            </a:r>
          </a:p>
          <a:p>
            <a:r>
              <a:rPr lang="fr-FR" sz="3400" dirty="0" smtClean="0"/>
              <a:t>d) Equipe A joue pendant 2 minutes avec 1 joueur en moins </a:t>
            </a:r>
          </a:p>
          <a:p>
            <a:r>
              <a:rPr lang="fr-FR" sz="3400" dirty="0" smtClean="0"/>
              <a:t>e) Equipe A joue pendant 2 minutes avec 2 joueurs en moins</a:t>
            </a:r>
          </a:p>
          <a:p>
            <a:r>
              <a:rPr lang="fr-FR" sz="3400" dirty="0" smtClean="0"/>
              <a:t> f) Equipe A joue pendant 4 minutes avec 1 joueur en moins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1613</Words>
  <Application>Microsoft Office PowerPoint</Application>
  <PresentationFormat>Affichage à l'écran (4:3)</PresentationFormat>
  <Paragraphs>145</Paragraphs>
  <Slides>21</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21</vt:i4>
      </vt:variant>
    </vt:vector>
  </HeadingPairs>
  <TitlesOfParts>
    <vt:vector size="23" baseType="lpstr">
      <vt:lpstr>Thème Office</vt:lpstr>
      <vt:lpstr>Feuille de calcul</vt:lpstr>
      <vt:lpstr>  Questionnaire 1 arbitrage + de 16   </vt:lpstr>
      <vt:lpstr>Réponse : c</vt:lpstr>
      <vt:lpstr>Réponse : D</vt:lpstr>
      <vt:lpstr>Réponses : b  et  c</vt:lpstr>
      <vt:lpstr>Réponse : d</vt:lpstr>
      <vt:lpstr>Réponse : a</vt:lpstr>
      <vt:lpstr>Réponse : a</vt:lpstr>
      <vt:lpstr>Réponses : a et d</vt:lpstr>
      <vt:lpstr>Réponses : a et c</vt:lpstr>
      <vt:lpstr>Réponses : a ,b, c et f</vt:lpstr>
      <vt:lpstr>Réponse : c</vt:lpstr>
      <vt:lpstr>Réponse : c</vt:lpstr>
      <vt:lpstr>Réponse : b</vt:lpstr>
      <vt:lpstr>Réponse : d</vt:lpstr>
      <vt:lpstr>Réponse : b</vt:lpstr>
      <vt:lpstr>Réponse : a</vt:lpstr>
      <vt:lpstr>Réponse :  c</vt:lpstr>
      <vt:lpstr>Réponse : c</vt:lpstr>
      <vt:lpstr>Réponses : b et c</vt:lpstr>
      <vt:lpstr>Réponses : b et d</vt:lpstr>
      <vt:lpstr>Réponses : b et 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arbitrage + de 16</dc:title>
  <dc:creator>Asus</dc:creator>
  <cp:lastModifiedBy>Asus</cp:lastModifiedBy>
  <cp:revision>41</cp:revision>
  <dcterms:created xsi:type="dcterms:W3CDTF">2018-05-08T17:20:22Z</dcterms:created>
  <dcterms:modified xsi:type="dcterms:W3CDTF">2018-10-10T07:59:59Z</dcterms:modified>
</cp:coreProperties>
</file>