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BA75970-FAD3-476E-B52D-53EB79A761DE}" type="datetimeFigureOut">
              <a:rPr lang="fr-FR" smtClean="0"/>
              <a:pPr/>
              <a:t>10/10/2018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65403C-DE50-4699-9C7E-975F53FE609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BA75970-FAD3-476E-B52D-53EB79A761DE}" type="datetimeFigureOut">
              <a:rPr lang="fr-FR" smtClean="0"/>
              <a:pPr/>
              <a:t>10/10/2018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65403C-DE50-4699-9C7E-975F53FE609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BA75970-FAD3-476E-B52D-53EB79A761DE}" type="datetimeFigureOut">
              <a:rPr lang="fr-FR" smtClean="0"/>
              <a:pPr/>
              <a:t>10/10/2018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65403C-DE50-4699-9C7E-975F53FE609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BA75970-FAD3-476E-B52D-53EB79A761DE}" type="datetimeFigureOut">
              <a:rPr lang="fr-FR" smtClean="0"/>
              <a:pPr/>
              <a:t>10/10/2018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65403C-DE50-4699-9C7E-975F53FE609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BA75970-FAD3-476E-B52D-53EB79A761DE}" type="datetimeFigureOut">
              <a:rPr lang="fr-FR" smtClean="0"/>
              <a:pPr/>
              <a:t>10/10/2018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65403C-DE50-4699-9C7E-975F53FE609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BA75970-FAD3-476E-B52D-53EB79A761DE}" type="datetimeFigureOut">
              <a:rPr lang="fr-FR" smtClean="0"/>
              <a:pPr/>
              <a:t>10/10/2018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365403C-DE50-4699-9C7E-975F53FE609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BA75970-FAD3-476E-B52D-53EB79A761DE}" type="datetimeFigureOut">
              <a:rPr lang="fr-FR" smtClean="0"/>
              <a:pPr/>
              <a:t>10/10/2018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365403C-DE50-4699-9C7E-975F53FE609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BA75970-FAD3-476E-B52D-53EB79A761DE}" type="datetimeFigureOut">
              <a:rPr lang="fr-FR" smtClean="0"/>
              <a:pPr/>
              <a:t>10/10/2018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365403C-DE50-4699-9C7E-975F53FE609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BA75970-FAD3-476E-B52D-53EB79A761DE}" type="datetimeFigureOut">
              <a:rPr lang="fr-FR" smtClean="0"/>
              <a:pPr/>
              <a:t>10/10/2018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365403C-DE50-4699-9C7E-975F53FE609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BA75970-FAD3-476E-B52D-53EB79A761DE}" type="datetimeFigureOut">
              <a:rPr lang="fr-FR" smtClean="0"/>
              <a:pPr/>
              <a:t>10/10/2018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365403C-DE50-4699-9C7E-975F53FE609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BA75970-FAD3-476E-B52D-53EB79A761DE}" type="datetimeFigureOut">
              <a:rPr lang="fr-FR" smtClean="0"/>
              <a:pPr/>
              <a:t>10/10/2018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365403C-DE50-4699-9C7E-975F53FE609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A75970-FAD3-476E-B52D-53EB79A761DE}" type="datetimeFigureOut">
              <a:rPr lang="fr-FR" smtClean="0"/>
              <a:pPr/>
              <a:t>10/10/2018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65403C-DE50-4699-9C7E-975F53FE609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package" Target="../embeddings/Feuille_Microsoft_Office_Excel1.xlsx"/></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normAutofit fontScale="90000"/>
          </a:bodyPr>
          <a:lstStyle/>
          <a:p>
            <a:r>
              <a:rPr lang="fr-FR" dirty="0" smtClean="0"/>
              <a:t>Questionnaire 2 arbitrage + de 16</a:t>
            </a:r>
            <a:endParaRPr lang="fr-FR" dirty="0"/>
          </a:p>
        </p:txBody>
      </p:sp>
      <p:sp>
        <p:nvSpPr>
          <p:cNvPr id="3" name="Sous-titre 2"/>
          <p:cNvSpPr>
            <a:spLocks noGrp="1"/>
          </p:cNvSpPr>
          <p:nvPr>
            <p:ph type="subTitle" idx="1"/>
          </p:nvPr>
        </p:nvSpPr>
        <p:spPr>
          <a:xfrm>
            <a:off x="755576" y="1988840"/>
            <a:ext cx="7704856" cy="4464496"/>
          </a:xfrm>
          <a:solidFill>
            <a:srgbClr val="00B050"/>
          </a:solidFill>
        </p:spPr>
        <p:txBody>
          <a:bodyPr>
            <a:normAutofit/>
          </a:bodyPr>
          <a:lstStyle/>
          <a:p>
            <a:pPr algn="l"/>
            <a:r>
              <a:rPr lang="fr-FR" sz="2800" dirty="0" smtClean="0">
                <a:solidFill>
                  <a:schemeClr val="tx1"/>
                </a:solidFill>
              </a:rPr>
              <a:t>103. Le gardien B a intercepté le ballon et veut immédiatement relancer une contre-attaque. Le ballon lui échappe et roule dans le but. Décision correcte ? </a:t>
            </a:r>
          </a:p>
          <a:p>
            <a:pPr algn="l"/>
            <a:endParaRPr lang="fr-FR" sz="2800" dirty="0" smtClean="0">
              <a:solidFill>
                <a:schemeClr val="tx1"/>
              </a:solidFill>
            </a:endParaRPr>
          </a:p>
          <a:p>
            <a:pPr algn="l"/>
            <a:r>
              <a:rPr lang="fr-FR" sz="2800" dirty="0" smtClean="0">
                <a:solidFill>
                  <a:schemeClr val="tx1"/>
                </a:solidFill>
              </a:rPr>
              <a:t> a)   But.</a:t>
            </a:r>
          </a:p>
          <a:p>
            <a:pPr algn="l"/>
            <a:r>
              <a:rPr lang="fr-FR" sz="2800" dirty="0" smtClean="0">
                <a:solidFill>
                  <a:schemeClr val="tx1"/>
                </a:solidFill>
              </a:rPr>
              <a:t> b)   Répétition du renvoi .</a:t>
            </a:r>
          </a:p>
          <a:p>
            <a:pPr algn="l"/>
            <a:r>
              <a:rPr lang="fr-FR" sz="2800" dirty="0" smtClean="0">
                <a:solidFill>
                  <a:schemeClr val="tx1"/>
                </a:solidFill>
              </a:rPr>
              <a:t> c)   Remise en jeu pour A.</a:t>
            </a:r>
          </a:p>
          <a:p>
            <a:pPr algn="l"/>
            <a:r>
              <a:rPr lang="fr-FR" sz="2800" dirty="0" smtClean="0">
                <a:solidFill>
                  <a:schemeClr val="tx1"/>
                </a:solidFill>
              </a:rPr>
              <a:t> d)   Jet franc pour A.</a:t>
            </a:r>
          </a:p>
          <a:p>
            <a:pPr algn="l"/>
            <a:endParaRPr lang="fr-FR" sz="2800" dirty="0"/>
          </a:p>
        </p:txBody>
      </p:sp>
      <p:sp>
        <p:nvSpPr>
          <p:cNvPr id="4" name="Rectangle 3"/>
          <p:cNvSpPr/>
          <p:nvPr/>
        </p:nvSpPr>
        <p:spPr>
          <a:xfrm>
            <a:off x="755576" y="1556793"/>
            <a:ext cx="7704856" cy="369332"/>
          </a:xfrm>
          <a:prstGeom prst="rect">
            <a:avLst/>
          </a:prstGeom>
          <a:solidFill>
            <a:srgbClr val="00B0F0"/>
          </a:solidFill>
        </p:spPr>
        <p:txBody>
          <a:bodyPr wrap="square">
            <a:spAutoFit/>
          </a:bodyPr>
          <a:lstStyle/>
          <a:p>
            <a:r>
              <a:rPr lang="fr-FR" dirty="0" smtClean="0"/>
              <a:t>Pour certaines questions, plusieurs réponses sont possibles.</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b</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normAutofit fontScale="85000" lnSpcReduction="10000"/>
          </a:bodyPr>
          <a:lstStyle/>
          <a:p>
            <a:pPr algn="l"/>
            <a:r>
              <a:rPr lang="fr-FR" dirty="0" smtClean="0">
                <a:solidFill>
                  <a:schemeClr val="tx1"/>
                </a:solidFill>
              </a:rPr>
              <a:t>146. L'équipe A se voit accorder un jet franc, alors que le joueur B6 est en possession du ballon. B6 s’écarte de quatre mètres de l’endroit où A devrait effectuer le jet franc, en emportant le ballon. Décision correcte?</a:t>
            </a:r>
          </a:p>
          <a:p>
            <a:pPr algn="l"/>
            <a:r>
              <a:rPr lang="fr-FR" dirty="0" smtClean="0">
                <a:solidFill>
                  <a:schemeClr val="tx1"/>
                </a:solidFill>
              </a:rPr>
              <a:t> </a:t>
            </a:r>
          </a:p>
          <a:p>
            <a:pPr algn="l"/>
            <a:r>
              <a:rPr lang="fr-FR" dirty="0" smtClean="0">
                <a:solidFill>
                  <a:schemeClr val="tx1"/>
                </a:solidFill>
              </a:rPr>
              <a:t>  a) Avertissement de B6. </a:t>
            </a:r>
          </a:p>
          <a:p>
            <a:pPr algn="l"/>
            <a:r>
              <a:rPr lang="fr-FR" dirty="0" smtClean="0">
                <a:solidFill>
                  <a:schemeClr val="tx1"/>
                </a:solidFill>
              </a:rPr>
              <a:t>  b) Exclusion de B6.</a:t>
            </a:r>
          </a:p>
          <a:p>
            <a:pPr algn="l"/>
            <a:r>
              <a:rPr lang="fr-FR" dirty="0" smtClean="0">
                <a:solidFill>
                  <a:schemeClr val="tx1"/>
                </a:solidFill>
              </a:rPr>
              <a:t>  c) Disqualification de B6. </a:t>
            </a:r>
          </a:p>
          <a:p>
            <a:pPr algn="l"/>
            <a:r>
              <a:rPr lang="fr-FR" dirty="0" smtClean="0">
                <a:solidFill>
                  <a:schemeClr val="tx1"/>
                </a:solidFill>
              </a:rPr>
              <a:t>  d) Jet franc pour A à l'endroit où l'irrégularité amenant le jet franc a été commise.</a:t>
            </a:r>
          </a:p>
          <a:p>
            <a:pPr algn="l"/>
            <a:r>
              <a:rPr lang="fr-FR" dirty="0" smtClean="0">
                <a:solidFill>
                  <a:schemeClr val="tx1"/>
                </a:solidFill>
              </a:rPr>
              <a:t>  e) Jet franc pour A à l’endroit où le ballon se trouve</a:t>
            </a:r>
          </a:p>
          <a:p>
            <a:pPr algn="l"/>
            <a:endParaRPr lang="fr-FR"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Réponses :  b et d</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normAutofit fontScale="92500"/>
          </a:bodyPr>
          <a:lstStyle/>
          <a:p>
            <a:pPr algn="l"/>
            <a:r>
              <a:rPr lang="fr-FR" sz="2600" dirty="0" smtClean="0">
                <a:solidFill>
                  <a:schemeClr val="tx1"/>
                </a:solidFill>
              </a:rPr>
              <a:t>158. Un joueur est exclu pour comportement irrégulier. En quittant le terrain de jeu il insulte l'arbitre; ce dernier lui montre alors le carton rouge. Le joueur s'énerve au point de frapper l'arbitre. Décision correcte? </a:t>
            </a:r>
          </a:p>
          <a:p>
            <a:pPr algn="l"/>
            <a:endParaRPr lang="fr-FR" sz="2600" dirty="0" smtClean="0">
              <a:solidFill>
                <a:schemeClr val="tx1"/>
              </a:solidFill>
            </a:endParaRPr>
          </a:p>
          <a:p>
            <a:pPr algn="l"/>
            <a:r>
              <a:rPr lang="fr-FR" sz="2600" dirty="0" smtClean="0">
                <a:solidFill>
                  <a:schemeClr val="tx1"/>
                </a:solidFill>
              </a:rPr>
              <a:t> a) Disqualification. </a:t>
            </a:r>
          </a:p>
          <a:p>
            <a:pPr algn="l"/>
            <a:r>
              <a:rPr lang="fr-FR" sz="2600" dirty="0" smtClean="0">
                <a:solidFill>
                  <a:schemeClr val="tx1"/>
                </a:solidFill>
              </a:rPr>
              <a:t> b) </a:t>
            </a:r>
            <a:r>
              <a:rPr lang="fr-FR" sz="2600" dirty="0" smtClean="0">
                <a:solidFill>
                  <a:schemeClr val="tx1"/>
                </a:solidFill>
              </a:rPr>
              <a:t>Expulsion , avec rapport.</a:t>
            </a:r>
            <a:endParaRPr lang="fr-FR" sz="2600" dirty="0" smtClean="0">
              <a:solidFill>
                <a:schemeClr val="tx1"/>
              </a:solidFill>
            </a:endParaRPr>
          </a:p>
          <a:p>
            <a:pPr algn="l"/>
            <a:r>
              <a:rPr lang="fr-FR" sz="2600" dirty="0" smtClean="0">
                <a:solidFill>
                  <a:schemeClr val="tx1"/>
                </a:solidFill>
              </a:rPr>
              <a:t> c) L’équipe joue pour le reste du temps de jeu sur l’aire de jeu avec un joueur en moins.</a:t>
            </a:r>
          </a:p>
          <a:p>
            <a:pPr algn="l"/>
            <a:r>
              <a:rPr lang="fr-FR" sz="2600" dirty="0" smtClean="0">
                <a:solidFill>
                  <a:schemeClr val="tx1"/>
                </a:solidFill>
              </a:rPr>
              <a:t> d) L’équipe est réduite sur l’aire de jeu d’un joueur supplémentaire pendant 2 minutes.</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b et </a:t>
            </a:r>
            <a:r>
              <a:rPr lang="fr-FR" dirty="0" smtClean="0"/>
              <a:t>d</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normAutofit lnSpcReduction="10000"/>
          </a:bodyPr>
          <a:lstStyle/>
          <a:p>
            <a:pPr algn="l"/>
            <a:r>
              <a:rPr lang="fr-FR" sz="2600" dirty="0" smtClean="0">
                <a:solidFill>
                  <a:schemeClr val="tx1"/>
                </a:solidFill>
              </a:rPr>
              <a:t>161. A7 est exclu 2 minutes pour comportement antisportif. Voici ses propos envers les arbitres : "De toute façon, tu es sot et aveugle". Décision correcte? </a:t>
            </a:r>
          </a:p>
          <a:p>
            <a:pPr algn="l"/>
            <a:endParaRPr lang="fr-FR" sz="2600" dirty="0" smtClean="0">
              <a:solidFill>
                <a:schemeClr val="tx1"/>
              </a:solidFill>
            </a:endParaRPr>
          </a:p>
          <a:p>
            <a:pPr algn="l"/>
            <a:r>
              <a:rPr lang="fr-FR" sz="2600" dirty="0" smtClean="0">
                <a:solidFill>
                  <a:schemeClr val="tx1"/>
                </a:solidFill>
              </a:rPr>
              <a:t>  a) Exclusion supplémentaire de A7</a:t>
            </a:r>
          </a:p>
          <a:p>
            <a:pPr algn="l"/>
            <a:r>
              <a:rPr lang="fr-FR" sz="2600" dirty="0" smtClean="0">
                <a:solidFill>
                  <a:schemeClr val="tx1"/>
                </a:solidFill>
              </a:rPr>
              <a:t>  b) Disqualification de A7. </a:t>
            </a:r>
          </a:p>
          <a:p>
            <a:pPr algn="l"/>
            <a:r>
              <a:rPr lang="fr-FR" sz="2600" dirty="0" smtClean="0">
                <a:solidFill>
                  <a:schemeClr val="tx1"/>
                </a:solidFill>
              </a:rPr>
              <a:t>  c) Equipe A joue pendant 2 minutes avec 2 joueurs en moins.</a:t>
            </a:r>
          </a:p>
          <a:p>
            <a:pPr algn="l"/>
            <a:r>
              <a:rPr lang="fr-FR" sz="2600" dirty="0" smtClean="0">
                <a:solidFill>
                  <a:schemeClr val="tx1"/>
                </a:solidFill>
              </a:rPr>
              <a:t>  d) Equipe A joue pendant 4 minutes avec 1 joueur en moins.</a:t>
            </a:r>
          </a:p>
          <a:p>
            <a:pPr algn="l"/>
            <a:r>
              <a:rPr lang="fr-FR" sz="2600" dirty="0" smtClean="0">
                <a:solidFill>
                  <a:schemeClr val="tx1"/>
                </a:solidFill>
              </a:rPr>
              <a:t>  e) Rapport sur la feuille de match</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b ,d et e</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normAutofit/>
          </a:bodyPr>
          <a:lstStyle/>
          <a:p>
            <a:pPr algn="l"/>
            <a:r>
              <a:rPr lang="fr-FR" sz="2800" dirty="0" smtClean="0">
                <a:solidFill>
                  <a:schemeClr val="tx1"/>
                </a:solidFill>
              </a:rPr>
              <a:t>177. Qui a le droit d’adresser la parole à l'arbitre pendant un match? </a:t>
            </a:r>
          </a:p>
          <a:p>
            <a:pPr algn="l"/>
            <a:endParaRPr lang="fr-FR" sz="2800" dirty="0" smtClean="0">
              <a:solidFill>
                <a:schemeClr val="tx1"/>
              </a:solidFill>
            </a:endParaRPr>
          </a:p>
          <a:p>
            <a:pPr algn="l"/>
            <a:r>
              <a:rPr lang="fr-FR" sz="2800" dirty="0" smtClean="0">
                <a:solidFill>
                  <a:schemeClr val="tx1"/>
                </a:solidFill>
              </a:rPr>
              <a:t> a) Chaque joueur .</a:t>
            </a:r>
          </a:p>
          <a:p>
            <a:pPr algn="l"/>
            <a:r>
              <a:rPr lang="fr-FR" sz="2800" dirty="0" smtClean="0">
                <a:solidFill>
                  <a:schemeClr val="tx1"/>
                </a:solidFill>
              </a:rPr>
              <a:t> b) L'entraîneur.</a:t>
            </a:r>
          </a:p>
          <a:p>
            <a:pPr algn="l"/>
            <a:r>
              <a:rPr lang="fr-FR" sz="2800" dirty="0" smtClean="0">
                <a:solidFill>
                  <a:schemeClr val="tx1"/>
                </a:solidFill>
              </a:rPr>
              <a:t> c) Le responsable d'équipe. </a:t>
            </a:r>
          </a:p>
          <a:p>
            <a:pPr algn="l"/>
            <a:r>
              <a:rPr lang="fr-FR" sz="2800" dirty="0" smtClean="0">
                <a:solidFill>
                  <a:schemeClr val="tx1"/>
                </a:solidFill>
              </a:rPr>
              <a:t> d) Le capitaine de l´équipe.</a:t>
            </a:r>
          </a:p>
          <a:p>
            <a:pPr algn="l"/>
            <a:endParaRPr lang="fr-FR" sz="2800"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c</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lstStyle/>
          <a:p>
            <a:pPr algn="l"/>
            <a:r>
              <a:rPr lang="fr-FR" sz="2800" dirty="0" smtClean="0">
                <a:solidFill>
                  <a:schemeClr val="tx1"/>
                </a:solidFill>
              </a:rPr>
              <a:t>183. A5 dribble le ballon le long de la ligne de touche. B2 lui barre le chemin correctement. Pour contourner B2, A5 franchit pendant le dribble la ligne de touche. Décision correcte? </a:t>
            </a:r>
          </a:p>
          <a:p>
            <a:pPr algn="l"/>
            <a:endParaRPr lang="fr-FR" sz="2800" dirty="0" smtClean="0">
              <a:solidFill>
                <a:schemeClr val="tx1"/>
              </a:solidFill>
            </a:endParaRPr>
          </a:p>
          <a:p>
            <a:pPr algn="l"/>
            <a:r>
              <a:rPr lang="fr-FR" sz="2800" dirty="0" smtClean="0">
                <a:solidFill>
                  <a:schemeClr val="tx1"/>
                </a:solidFill>
              </a:rPr>
              <a:t> a)  Jet franc pour A.</a:t>
            </a:r>
          </a:p>
          <a:p>
            <a:pPr algn="l"/>
            <a:r>
              <a:rPr lang="fr-FR" sz="2800" dirty="0" smtClean="0">
                <a:solidFill>
                  <a:schemeClr val="tx1"/>
                </a:solidFill>
              </a:rPr>
              <a:t> b)  Remise en jeu pour B.</a:t>
            </a:r>
          </a:p>
          <a:p>
            <a:pPr algn="l"/>
            <a:r>
              <a:rPr lang="fr-FR" sz="2800" dirty="0" smtClean="0">
                <a:solidFill>
                  <a:schemeClr val="tx1"/>
                </a:solidFill>
              </a:rPr>
              <a:t> c)  Jet franc pour B .</a:t>
            </a:r>
          </a:p>
          <a:p>
            <a:pPr algn="l"/>
            <a:r>
              <a:rPr lang="fr-FR" sz="2800" dirty="0" smtClean="0">
                <a:solidFill>
                  <a:schemeClr val="tx1"/>
                </a:solidFill>
              </a:rPr>
              <a:t> d)  Poursuite du jeu.</a:t>
            </a: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a:t>
            </a:r>
            <a:r>
              <a:rPr lang="fr-FR" dirty="0" smtClean="0"/>
              <a:t>b</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normAutofit/>
          </a:bodyPr>
          <a:lstStyle/>
          <a:p>
            <a:pPr algn="l"/>
            <a:r>
              <a:rPr lang="fr-FR" sz="2800" dirty="0" smtClean="0">
                <a:solidFill>
                  <a:schemeClr val="tx1"/>
                </a:solidFill>
              </a:rPr>
              <a:t>188. Dans quels cas l’équipe en défense peut-elle s’approcher à moins de trois mètres lors des jets accordés à la suite d’une interruption de match ? </a:t>
            </a:r>
          </a:p>
          <a:p>
            <a:pPr algn="l"/>
            <a:endParaRPr lang="fr-FR" sz="2800" dirty="0" smtClean="0">
              <a:solidFill>
                <a:schemeClr val="tx1"/>
              </a:solidFill>
            </a:endParaRPr>
          </a:p>
          <a:p>
            <a:pPr algn="l"/>
            <a:r>
              <a:rPr lang="fr-FR" sz="2800" dirty="0" smtClean="0">
                <a:solidFill>
                  <a:schemeClr val="tx1"/>
                </a:solidFill>
              </a:rPr>
              <a:t> a) Dès que l’arbitre a donné le coup de sifflet de reprise.</a:t>
            </a:r>
          </a:p>
          <a:p>
            <a:pPr algn="l"/>
            <a:r>
              <a:rPr lang="fr-FR" sz="2800" dirty="0" smtClean="0">
                <a:solidFill>
                  <a:schemeClr val="tx1"/>
                </a:solidFill>
              </a:rPr>
              <a:t> b) Lorsque la balle a quitté la main du lanceur. </a:t>
            </a:r>
          </a:p>
          <a:p>
            <a:pPr algn="l"/>
            <a:r>
              <a:rPr lang="fr-FR" sz="2800" dirty="0" smtClean="0">
                <a:solidFill>
                  <a:schemeClr val="tx1"/>
                </a:solidFill>
              </a:rPr>
              <a:t> c) Lorsque les défenseurs se trouvent devant leur propre ligne de surface de but lors de la remise en jeu</a:t>
            </a:r>
          </a:p>
          <a:p>
            <a:pPr algn="l"/>
            <a:endParaRPr lang="fr-FR" sz="2800"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b et c</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normAutofit/>
          </a:bodyPr>
          <a:lstStyle/>
          <a:p>
            <a:pPr algn="l"/>
            <a:r>
              <a:rPr lang="fr-FR" sz="2800" dirty="0" smtClean="0">
                <a:solidFill>
                  <a:schemeClr val="tx1"/>
                </a:solidFill>
              </a:rPr>
              <a:t>225. Le gardien arrête le ballon peu avant la ligne de but. Il essaie de passer le ballon à un équipier mais celui-ci lui glisse des mains et entre dans le but. Décision ? </a:t>
            </a:r>
          </a:p>
          <a:p>
            <a:pPr algn="l"/>
            <a:endParaRPr lang="fr-FR" sz="2800" dirty="0" smtClean="0">
              <a:solidFill>
                <a:schemeClr val="tx1"/>
              </a:solidFill>
            </a:endParaRPr>
          </a:p>
          <a:p>
            <a:pPr algn="l"/>
            <a:r>
              <a:rPr lang="fr-FR" sz="2800" dirty="0" smtClean="0">
                <a:solidFill>
                  <a:schemeClr val="tx1"/>
                </a:solidFill>
              </a:rPr>
              <a:t> a) But .</a:t>
            </a:r>
          </a:p>
          <a:p>
            <a:pPr algn="l"/>
            <a:r>
              <a:rPr lang="fr-FR" sz="2800" dirty="0" smtClean="0">
                <a:solidFill>
                  <a:schemeClr val="tx1"/>
                </a:solidFill>
              </a:rPr>
              <a:t> b) Jet franc pour l’équipe adverse .</a:t>
            </a:r>
          </a:p>
          <a:p>
            <a:pPr algn="l"/>
            <a:r>
              <a:rPr lang="fr-FR" sz="2800" dirty="0" smtClean="0">
                <a:solidFill>
                  <a:schemeClr val="tx1"/>
                </a:solidFill>
              </a:rPr>
              <a:t> c) Jet de 7m pour l’équipe adverse .</a:t>
            </a:r>
          </a:p>
          <a:p>
            <a:pPr algn="l"/>
            <a:r>
              <a:rPr lang="fr-FR" sz="2800" dirty="0" smtClean="0">
                <a:solidFill>
                  <a:schemeClr val="tx1"/>
                </a:solidFill>
              </a:rPr>
              <a:t> d) Renvoi .</a:t>
            </a:r>
          </a:p>
          <a:p>
            <a:pPr algn="l"/>
            <a:endParaRPr lang="fr-FR" sz="2800"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a:t>
            </a:r>
            <a:r>
              <a:rPr lang="fr-FR" dirty="0" smtClean="0"/>
              <a:t>a</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lstStyle/>
          <a:p>
            <a:pPr algn="l"/>
            <a:r>
              <a:rPr lang="fr-FR" sz="2800" dirty="0" smtClean="0">
                <a:solidFill>
                  <a:schemeClr val="tx1"/>
                </a:solidFill>
              </a:rPr>
              <a:t>246. Le chronométreur ne donne pas le signal de fin du match à la fin du temps de jeu. Qui termine le match ?  </a:t>
            </a:r>
          </a:p>
          <a:p>
            <a:pPr algn="l"/>
            <a:endParaRPr lang="fr-FR" sz="2800" dirty="0" smtClean="0">
              <a:solidFill>
                <a:schemeClr val="tx1"/>
              </a:solidFill>
            </a:endParaRPr>
          </a:p>
          <a:p>
            <a:pPr algn="l"/>
            <a:r>
              <a:rPr lang="fr-FR" sz="2800" dirty="0" smtClean="0">
                <a:solidFill>
                  <a:schemeClr val="tx1"/>
                </a:solidFill>
              </a:rPr>
              <a:t> a) Secrétaire .</a:t>
            </a:r>
          </a:p>
          <a:p>
            <a:pPr algn="l"/>
            <a:r>
              <a:rPr lang="fr-FR" sz="2800" dirty="0" smtClean="0">
                <a:solidFill>
                  <a:schemeClr val="tx1"/>
                </a:solidFill>
              </a:rPr>
              <a:t> b) Arbitre central .</a:t>
            </a:r>
          </a:p>
          <a:p>
            <a:pPr algn="l"/>
            <a:r>
              <a:rPr lang="fr-FR" sz="2800" dirty="0" smtClean="0">
                <a:solidFill>
                  <a:schemeClr val="tx1"/>
                </a:solidFill>
              </a:rPr>
              <a:t> c) Arbitre de but .</a:t>
            </a:r>
          </a:p>
          <a:p>
            <a:pPr algn="l"/>
            <a:r>
              <a:rPr lang="fr-FR" sz="2800" dirty="0" smtClean="0">
                <a:solidFill>
                  <a:schemeClr val="tx1"/>
                </a:solidFill>
              </a:rPr>
              <a:t> d) Un des deux arbitres .</a:t>
            </a:r>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d</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lstStyle/>
          <a:p>
            <a:pPr algn="l"/>
            <a:r>
              <a:rPr lang="fr-FR" sz="2800" dirty="0" smtClean="0">
                <a:solidFill>
                  <a:schemeClr val="tx1"/>
                </a:solidFill>
              </a:rPr>
              <a:t>254. Un tir au niveau de la hanche est dévié par A9 avec la jambe inférieure et entre dans le but. C’est la 2ème fois que A9 contre un tir avec sa jambe. Décision ?</a:t>
            </a:r>
          </a:p>
          <a:p>
            <a:pPr algn="l"/>
            <a:r>
              <a:rPr lang="fr-FR" sz="2800" dirty="0" smtClean="0">
                <a:solidFill>
                  <a:schemeClr val="tx1"/>
                </a:solidFill>
              </a:rPr>
              <a:t> </a:t>
            </a:r>
          </a:p>
          <a:p>
            <a:pPr algn="l"/>
            <a:r>
              <a:rPr lang="fr-FR" sz="2800" dirty="0" smtClean="0">
                <a:solidFill>
                  <a:schemeClr val="tx1"/>
                </a:solidFill>
              </a:rPr>
              <a:t> a) But pour B .</a:t>
            </a:r>
          </a:p>
          <a:p>
            <a:pPr algn="l"/>
            <a:r>
              <a:rPr lang="fr-FR" sz="2800" dirty="0" smtClean="0">
                <a:solidFill>
                  <a:schemeClr val="tx1"/>
                </a:solidFill>
              </a:rPr>
              <a:t> b) Jet franc pour B .</a:t>
            </a:r>
          </a:p>
          <a:p>
            <a:pPr algn="l"/>
            <a:r>
              <a:rPr lang="fr-FR" sz="2800" dirty="0" smtClean="0">
                <a:solidFill>
                  <a:schemeClr val="tx1"/>
                </a:solidFill>
              </a:rPr>
              <a:t> c) Sanction progressive de A9 .</a:t>
            </a:r>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a et c </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normAutofit/>
          </a:bodyPr>
          <a:lstStyle/>
          <a:p>
            <a:pPr algn="l"/>
            <a:r>
              <a:rPr lang="fr-FR" sz="2800" dirty="0" smtClean="0">
                <a:solidFill>
                  <a:schemeClr val="tx1"/>
                </a:solidFill>
              </a:rPr>
              <a:t>259. A2 est prêt à exécuter un jet de 7m. L’arbitre central siffle et A2, surpris, laisse tomber le ballon au sol. B3 saisit le ballon, le passe à B2 qui marque un but après une contre-attaque. Décision ? </a:t>
            </a:r>
          </a:p>
          <a:p>
            <a:pPr algn="l"/>
            <a:endParaRPr lang="fr-FR" sz="2800" dirty="0" smtClean="0">
              <a:solidFill>
                <a:schemeClr val="tx1"/>
              </a:solidFill>
            </a:endParaRPr>
          </a:p>
          <a:p>
            <a:pPr algn="l"/>
            <a:r>
              <a:rPr lang="fr-FR" sz="2800" dirty="0" smtClean="0">
                <a:solidFill>
                  <a:schemeClr val="tx1"/>
                </a:solidFill>
              </a:rPr>
              <a:t>  a) But pour B .</a:t>
            </a:r>
          </a:p>
          <a:p>
            <a:pPr algn="l"/>
            <a:r>
              <a:rPr lang="fr-FR" sz="2800" dirty="0" smtClean="0">
                <a:solidFill>
                  <a:schemeClr val="tx1"/>
                </a:solidFill>
              </a:rPr>
              <a:t>  b) Répétition du jet de 7m.</a:t>
            </a:r>
          </a:p>
          <a:p>
            <a:pPr algn="l"/>
            <a:r>
              <a:rPr lang="fr-FR" sz="2800" dirty="0" smtClean="0">
                <a:solidFill>
                  <a:schemeClr val="tx1"/>
                </a:solidFill>
              </a:rPr>
              <a:t>  c) Jet franc contre A.</a:t>
            </a:r>
          </a:p>
          <a:p>
            <a:pPr algn="l"/>
            <a:r>
              <a:rPr lang="fr-FR" sz="2800" dirty="0" smtClean="0">
                <a:solidFill>
                  <a:schemeClr val="tx1"/>
                </a:solidFill>
              </a:rPr>
              <a:t>  d) Temps mort .</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a:t>
            </a:r>
            <a:r>
              <a:rPr lang="fr-FR" dirty="0" smtClean="0"/>
              <a:t>a</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normAutofit fontScale="92500" lnSpcReduction="10000"/>
          </a:bodyPr>
          <a:lstStyle/>
          <a:p>
            <a:pPr algn="l"/>
            <a:r>
              <a:rPr lang="fr-FR" dirty="0" smtClean="0">
                <a:solidFill>
                  <a:schemeClr val="tx1"/>
                </a:solidFill>
              </a:rPr>
              <a:t>116. B4 a un pied sur la ligne de touche et l'autre dans la surface de jeu. Il exécute la remise en jeu et marque directement un but. Décision correcte?  </a:t>
            </a:r>
          </a:p>
          <a:p>
            <a:pPr algn="l"/>
            <a:endParaRPr lang="fr-FR" dirty="0" smtClean="0">
              <a:solidFill>
                <a:schemeClr val="tx1"/>
              </a:solidFill>
            </a:endParaRPr>
          </a:p>
          <a:p>
            <a:pPr algn="l"/>
            <a:r>
              <a:rPr lang="fr-FR" dirty="0" smtClean="0">
                <a:solidFill>
                  <a:schemeClr val="tx1"/>
                </a:solidFill>
              </a:rPr>
              <a:t>a)   But. </a:t>
            </a:r>
          </a:p>
          <a:p>
            <a:pPr algn="l"/>
            <a:r>
              <a:rPr lang="fr-FR" dirty="0" smtClean="0">
                <a:solidFill>
                  <a:schemeClr val="tx1"/>
                </a:solidFill>
              </a:rPr>
              <a:t>b)   Répétition de la remise en jeu pour B avec coup de sifflet de reprise. </a:t>
            </a:r>
          </a:p>
          <a:p>
            <a:pPr algn="l"/>
            <a:r>
              <a:rPr lang="fr-FR" dirty="0" smtClean="0">
                <a:solidFill>
                  <a:schemeClr val="tx1"/>
                </a:solidFill>
              </a:rPr>
              <a:t>c)   Jet franc pour A. </a:t>
            </a:r>
          </a:p>
          <a:p>
            <a:pPr algn="l"/>
            <a:r>
              <a:rPr lang="fr-FR" dirty="0" smtClean="0">
                <a:solidFill>
                  <a:schemeClr val="tx1"/>
                </a:solidFill>
              </a:rPr>
              <a:t>d)   Renvoi pour A.</a:t>
            </a:r>
          </a:p>
          <a:p>
            <a:endParaRPr lang="fr-FR"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a  </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normAutofit fontScale="85000" lnSpcReduction="10000"/>
          </a:bodyPr>
          <a:lstStyle/>
          <a:p>
            <a:pPr algn="l"/>
            <a:r>
              <a:rPr lang="fr-FR" sz="2800" dirty="0" smtClean="0">
                <a:solidFill>
                  <a:schemeClr val="tx1"/>
                </a:solidFill>
              </a:rPr>
              <a:t>295. Laquelle ou lesquelles des affirmations suivantes est/sont pertinente(s) dans le cadre de l’exécution d’un jet de 7 mètres.  </a:t>
            </a:r>
          </a:p>
          <a:p>
            <a:pPr algn="l"/>
            <a:endParaRPr lang="fr-FR" sz="2800" dirty="0" smtClean="0">
              <a:solidFill>
                <a:schemeClr val="tx1"/>
              </a:solidFill>
            </a:endParaRPr>
          </a:p>
          <a:p>
            <a:pPr algn="l"/>
            <a:r>
              <a:rPr lang="fr-FR" sz="2800" dirty="0" smtClean="0">
                <a:solidFill>
                  <a:schemeClr val="tx1"/>
                </a:solidFill>
              </a:rPr>
              <a:t> a) Le joueur exécutant le jet peut reculer d’un mètre maximum derrière la ligne des 7 mètres. </a:t>
            </a:r>
          </a:p>
          <a:p>
            <a:pPr algn="l"/>
            <a:r>
              <a:rPr lang="fr-FR" sz="2800" dirty="0" smtClean="0">
                <a:solidFill>
                  <a:schemeClr val="tx1"/>
                </a:solidFill>
              </a:rPr>
              <a:t> b) Lorsque l’équipe qui est en défense change de gardien, les arbitres doivent décider un arrêt de temps de jeu </a:t>
            </a:r>
          </a:p>
          <a:p>
            <a:pPr algn="l"/>
            <a:r>
              <a:rPr lang="fr-FR" sz="2800" dirty="0" smtClean="0">
                <a:solidFill>
                  <a:schemeClr val="tx1"/>
                </a:solidFill>
              </a:rPr>
              <a:t> c) Lorsque le gardien dépasse la ligne des 4 mètres dans le cadre des actions de défense, il devra être sanctionné personnellement s’il récidive.</a:t>
            </a:r>
          </a:p>
          <a:p>
            <a:pPr algn="l"/>
            <a:r>
              <a:rPr lang="fr-FR" sz="2800" dirty="0" smtClean="0">
                <a:solidFill>
                  <a:schemeClr val="tx1"/>
                </a:solidFill>
              </a:rPr>
              <a:t>  d) Les joueurs de l’équipe qui défend doivent être toujours éloignés de 3 mètres du lanceur.  </a:t>
            </a:r>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a</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lstStyle/>
          <a:p>
            <a:pPr algn="l"/>
            <a:r>
              <a:rPr lang="fr-FR" sz="2800" dirty="0" smtClean="0">
                <a:solidFill>
                  <a:schemeClr val="tx1"/>
                </a:solidFill>
              </a:rPr>
              <a:t>321. A5 rate une passe. Il court derrière le ballon et l’arrête avant qu’il ne franchisse la ligne de touche. Dans le prolongement de son mouvement, il dépasse la ligne de touche. Décision ? </a:t>
            </a:r>
          </a:p>
          <a:p>
            <a:pPr algn="l"/>
            <a:endParaRPr lang="fr-FR" sz="2800" dirty="0" smtClean="0">
              <a:solidFill>
                <a:schemeClr val="tx1"/>
              </a:solidFill>
            </a:endParaRPr>
          </a:p>
          <a:p>
            <a:pPr algn="l"/>
            <a:r>
              <a:rPr lang="fr-FR" sz="2800" dirty="0" smtClean="0">
                <a:solidFill>
                  <a:schemeClr val="tx1"/>
                </a:solidFill>
              </a:rPr>
              <a:t> a) Poursuite du jeu.</a:t>
            </a:r>
          </a:p>
          <a:p>
            <a:pPr algn="l"/>
            <a:r>
              <a:rPr lang="fr-FR" sz="2800" dirty="0" smtClean="0">
                <a:solidFill>
                  <a:schemeClr val="tx1"/>
                </a:solidFill>
              </a:rPr>
              <a:t> b) Jet franc pour B.</a:t>
            </a:r>
          </a:p>
          <a:p>
            <a:pPr algn="l"/>
            <a:r>
              <a:rPr lang="fr-FR" sz="2800" dirty="0" smtClean="0">
                <a:solidFill>
                  <a:schemeClr val="tx1"/>
                </a:solidFill>
              </a:rPr>
              <a:t> c) Remise en jeu pour B.</a:t>
            </a:r>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a:t>
            </a:r>
            <a:r>
              <a:rPr lang="fr-FR" dirty="0" smtClean="0"/>
              <a:t>b</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lstStyle/>
          <a:p>
            <a:pPr algn="l"/>
            <a:r>
              <a:rPr lang="fr-FR" sz="2800" dirty="0" smtClean="0">
                <a:solidFill>
                  <a:schemeClr val="tx1"/>
                </a:solidFill>
              </a:rPr>
              <a:t>322. Un jet franc doit encore être exécuté après le signal de mi-temps. Quels joueurs peuvent encore être remplacés ? </a:t>
            </a:r>
          </a:p>
          <a:p>
            <a:pPr algn="l"/>
            <a:endParaRPr lang="fr-FR" sz="2800" dirty="0" smtClean="0">
              <a:solidFill>
                <a:schemeClr val="tx1"/>
              </a:solidFill>
            </a:endParaRPr>
          </a:p>
          <a:p>
            <a:pPr algn="l"/>
            <a:r>
              <a:rPr lang="fr-FR" sz="2800" dirty="0" smtClean="0">
                <a:solidFill>
                  <a:schemeClr val="tx1"/>
                </a:solidFill>
              </a:rPr>
              <a:t> a) Tous les joueurs des deux équipes.</a:t>
            </a:r>
          </a:p>
          <a:p>
            <a:pPr algn="l"/>
            <a:r>
              <a:rPr lang="fr-FR" sz="2800" dirty="0" smtClean="0">
                <a:solidFill>
                  <a:schemeClr val="tx1"/>
                </a:solidFill>
              </a:rPr>
              <a:t> b) Uniquement les défenseurs.</a:t>
            </a:r>
          </a:p>
          <a:p>
            <a:pPr algn="l"/>
            <a:r>
              <a:rPr lang="fr-FR" sz="2800" dirty="0" smtClean="0">
                <a:solidFill>
                  <a:schemeClr val="tx1"/>
                </a:solidFill>
              </a:rPr>
              <a:t> c) Seulement les attaquants.</a:t>
            </a:r>
          </a:p>
          <a:p>
            <a:pPr algn="l"/>
            <a:r>
              <a:rPr lang="fr-FR" sz="2800" dirty="0" smtClean="0">
                <a:solidFill>
                  <a:schemeClr val="tx1"/>
                </a:solidFill>
              </a:rPr>
              <a:t> d) Seulement un joueur de l’équipe qui procède au     jet franc.  </a:t>
            </a:r>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d</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lstStyle/>
          <a:p>
            <a:pPr algn="l"/>
            <a:r>
              <a:rPr lang="fr-FR" dirty="0" smtClean="0">
                <a:solidFill>
                  <a:schemeClr val="tx1"/>
                </a:solidFill>
              </a:rPr>
              <a:t>Merci pour votre attention ,mais connais tu ton score ? </a:t>
            </a:r>
          </a:p>
          <a:p>
            <a:pPr algn="l"/>
            <a:r>
              <a:rPr lang="fr-FR" dirty="0" smtClean="0">
                <a:solidFill>
                  <a:schemeClr val="tx1"/>
                </a:solidFill>
              </a:rPr>
              <a:t>Document annexe : </a:t>
            </a:r>
          </a:p>
          <a:p>
            <a:pPr algn="l"/>
            <a:endParaRPr lang="fr-FR" dirty="0" smtClean="0">
              <a:solidFill>
                <a:schemeClr val="tx1"/>
              </a:solidFill>
            </a:endParaRPr>
          </a:p>
          <a:p>
            <a:endParaRPr lang="fr-FR" dirty="0"/>
          </a:p>
        </p:txBody>
      </p:sp>
      <p:pic>
        <p:nvPicPr>
          <p:cNvPr id="4" name="Image 3" descr="HBTVT"/>
          <p:cNvPicPr/>
          <p:nvPr/>
        </p:nvPicPr>
        <p:blipFill>
          <a:blip r:embed="rId3" cstate="print"/>
          <a:srcRect/>
          <a:stretch>
            <a:fillRect/>
          </a:stretch>
        </p:blipFill>
        <p:spPr bwMode="auto">
          <a:xfrm>
            <a:off x="899592" y="3933056"/>
            <a:ext cx="7272808" cy="2304256"/>
          </a:xfrm>
          <a:prstGeom prst="rect">
            <a:avLst/>
          </a:prstGeom>
          <a:noFill/>
          <a:ln w="9525">
            <a:noFill/>
            <a:miter lim="800000"/>
            <a:headEnd/>
            <a:tailEnd/>
          </a:ln>
        </p:spPr>
      </p:pic>
      <p:graphicFrame>
        <p:nvGraphicFramePr>
          <p:cNvPr id="1026" name="Object 2"/>
          <p:cNvGraphicFramePr>
            <a:graphicFrameLocks noChangeAspect="1"/>
          </p:cNvGraphicFramePr>
          <p:nvPr/>
        </p:nvGraphicFramePr>
        <p:xfrm>
          <a:off x="4932363" y="2565400"/>
          <a:ext cx="914400" cy="771525"/>
        </p:xfrm>
        <a:graphic>
          <a:graphicData uri="http://schemas.openxmlformats.org/presentationml/2006/ole">
            <p:oleObj spid="_x0000_s1026" name="Feuille de calcul" showAsIcon="1" r:id="rId4" imgW="914400" imgH="771480" progId="Excel.Sheet.12">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a</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normAutofit lnSpcReduction="10000"/>
          </a:bodyPr>
          <a:lstStyle/>
          <a:p>
            <a:pPr algn="l"/>
            <a:r>
              <a:rPr lang="fr-FR" sz="3000" dirty="0" smtClean="0">
                <a:solidFill>
                  <a:schemeClr val="tx1"/>
                </a:solidFill>
              </a:rPr>
              <a:t>117. A6 effectue une remise en jeu en ayant un pied à l'intérieur de la surface de jeu et l'autre à l'extérieur de la ligne de touche. Il marque directement dans le but de B. Décision correcte?</a:t>
            </a:r>
          </a:p>
          <a:p>
            <a:pPr algn="l"/>
            <a:r>
              <a:rPr lang="fr-FR" sz="3000" dirty="0" smtClean="0">
                <a:solidFill>
                  <a:schemeClr val="tx1"/>
                </a:solidFill>
              </a:rPr>
              <a:t> </a:t>
            </a:r>
          </a:p>
          <a:p>
            <a:pPr algn="l"/>
            <a:r>
              <a:rPr lang="fr-FR" sz="3000" dirty="0" smtClean="0">
                <a:solidFill>
                  <a:schemeClr val="tx1"/>
                </a:solidFill>
              </a:rPr>
              <a:t> a)   Répétition de la remise en jeu pour A après coup de sifflet de reprise.</a:t>
            </a:r>
          </a:p>
          <a:p>
            <a:pPr algn="l"/>
            <a:r>
              <a:rPr lang="fr-FR" sz="3000" dirty="0" smtClean="0">
                <a:solidFill>
                  <a:schemeClr val="tx1"/>
                </a:solidFill>
              </a:rPr>
              <a:t> b)  Jet franc pour B. </a:t>
            </a:r>
          </a:p>
          <a:p>
            <a:pPr algn="l"/>
            <a:r>
              <a:rPr lang="fr-FR" sz="3000" dirty="0" smtClean="0">
                <a:solidFill>
                  <a:schemeClr val="tx1"/>
                </a:solidFill>
              </a:rPr>
              <a:t>c)   But. </a:t>
            </a:r>
          </a:p>
          <a:p>
            <a:pPr algn="l"/>
            <a:r>
              <a:rPr lang="fr-FR" sz="3000" dirty="0" smtClean="0">
                <a:solidFill>
                  <a:schemeClr val="tx1"/>
                </a:solidFill>
              </a:rPr>
              <a:t>d)  Renvoi pour B.</a:t>
            </a:r>
          </a:p>
          <a:p>
            <a:endParaRPr lang="fr-FR"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a</a:t>
            </a:r>
            <a:endParaRPr lang="fr-FR" dirty="0"/>
          </a:p>
        </p:txBody>
      </p:sp>
      <p:sp>
        <p:nvSpPr>
          <p:cNvPr id="3" name="Sous-titre 2"/>
          <p:cNvSpPr>
            <a:spLocks noGrp="1"/>
          </p:cNvSpPr>
          <p:nvPr>
            <p:ph type="subTitle" idx="1"/>
          </p:nvPr>
        </p:nvSpPr>
        <p:spPr>
          <a:xfrm>
            <a:off x="683568" y="1700808"/>
            <a:ext cx="7776864" cy="4968552"/>
          </a:xfrm>
          <a:solidFill>
            <a:srgbClr val="00B050"/>
          </a:solidFill>
        </p:spPr>
        <p:txBody>
          <a:bodyPr>
            <a:normAutofit/>
          </a:bodyPr>
          <a:lstStyle/>
          <a:p>
            <a:pPr algn="l"/>
            <a:r>
              <a:rPr lang="fr-FR" sz="2400" dirty="0" smtClean="0">
                <a:solidFill>
                  <a:schemeClr val="tx1"/>
                </a:solidFill>
              </a:rPr>
              <a:t>123. Un joueur B veut exécuter un jet franc; A11 n'est qu'à 2 m et essaie de retarder l'exécution du jet franc. Décision correcte? </a:t>
            </a:r>
          </a:p>
          <a:p>
            <a:pPr algn="l"/>
            <a:endParaRPr lang="fr-FR" sz="2400" dirty="0" smtClean="0">
              <a:solidFill>
                <a:schemeClr val="tx1"/>
              </a:solidFill>
            </a:endParaRPr>
          </a:p>
          <a:p>
            <a:pPr algn="l"/>
            <a:r>
              <a:rPr lang="fr-FR" sz="2400" dirty="0" smtClean="0">
                <a:solidFill>
                  <a:schemeClr val="tx1"/>
                </a:solidFill>
              </a:rPr>
              <a:t>  a)   Sanction personnelle pour A11, jet franc avec         </a:t>
            </a:r>
          </a:p>
          <a:p>
            <a:pPr algn="l"/>
            <a:r>
              <a:rPr lang="fr-FR" sz="2400" dirty="0" smtClean="0">
                <a:solidFill>
                  <a:schemeClr val="tx1"/>
                </a:solidFill>
              </a:rPr>
              <a:t>      coup de sifflet de reprise.</a:t>
            </a:r>
          </a:p>
          <a:p>
            <a:pPr algn="l"/>
            <a:r>
              <a:rPr lang="fr-FR" sz="2400" dirty="0" smtClean="0">
                <a:solidFill>
                  <a:schemeClr val="tx1"/>
                </a:solidFill>
              </a:rPr>
              <a:t>  b)  Jet franc avec coup de sifflet de reprise.</a:t>
            </a:r>
          </a:p>
          <a:p>
            <a:pPr algn="l"/>
            <a:r>
              <a:rPr lang="fr-FR" sz="2400" dirty="0" smtClean="0">
                <a:solidFill>
                  <a:schemeClr val="tx1"/>
                </a:solidFill>
              </a:rPr>
              <a:t>  c)   Exclusion pour A11.</a:t>
            </a:r>
          </a:p>
          <a:p>
            <a:pPr algn="l"/>
            <a:r>
              <a:rPr lang="fr-FR" sz="2400" dirty="0" smtClean="0">
                <a:solidFill>
                  <a:schemeClr val="tx1"/>
                </a:solidFill>
              </a:rPr>
              <a:t>  d)  Correction de A11 et jet franc avec coup de sifflet de   reprise.</a:t>
            </a:r>
          </a:p>
          <a:p>
            <a:endParaRPr lang="fr-FR"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a</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normAutofit/>
          </a:bodyPr>
          <a:lstStyle/>
          <a:p>
            <a:pPr algn="l"/>
            <a:r>
              <a:rPr lang="fr-FR" sz="2600" dirty="0" smtClean="0">
                <a:solidFill>
                  <a:schemeClr val="tx1"/>
                </a:solidFill>
              </a:rPr>
              <a:t>126. Suite à l'exécution d'un jet de 7m pour A, le ballon franchit la ligne de but. Mais, pendant l'exécution de ce jet, un équipier A franchit la ligne de jet franc avant que le ballon ne quitte la main du lanceur. Décision correcte? </a:t>
            </a:r>
          </a:p>
          <a:p>
            <a:pPr algn="l"/>
            <a:endParaRPr lang="fr-FR" sz="2600" dirty="0" smtClean="0">
              <a:solidFill>
                <a:schemeClr val="tx1"/>
              </a:solidFill>
            </a:endParaRPr>
          </a:p>
          <a:p>
            <a:pPr algn="l"/>
            <a:r>
              <a:rPr lang="fr-FR" sz="2600" dirty="0" smtClean="0">
                <a:solidFill>
                  <a:schemeClr val="tx1"/>
                </a:solidFill>
              </a:rPr>
              <a:t> a)   But. </a:t>
            </a:r>
          </a:p>
          <a:p>
            <a:pPr algn="l"/>
            <a:r>
              <a:rPr lang="fr-FR" sz="2600" dirty="0" smtClean="0">
                <a:solidFill>
                  <a:schemeClr val="tx1"/>
                </a:solidFill>
              </a:rPr>
              <a:t> b)   Répétition du jet. </a:t>
            </a:r>
          </a:p>
          <a:p>
            <a:pPr algn="l"/>
            <a:r>
              <a:rPr lang="fr-FR" sz="2600" dirty="0" smtClean="0">
                <a:solidFill>
                  <a:schemeClr val="tx1"/>
                </a:solidFill>
              </a:rPr>
              <a:t> c)   Jet franc pour l'équipe B. </a:t>
            </a:r>
          </a:p>
          <a:p>
            <a:pPr algn="l"/>
            <a:r>
              <a:rPr lang="fr-FR" sz="2600" dirty="0" smtClean="0">
                <a:solidFill>
                  <a:schemeClr val="tx1"/>
                </a:solidFill>
              </a:rPr>
              <a:t> d)   Répétition et avertissement du joueur fautif.</a:t>
            </a:r>
          </a:p>
          <a:p>
            <a:endParaRPr lang="fr-FR"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c</a:t>
            </a:r>
            <a:endParaRPr lang="fr-FR" dirty="0"/>
          </a:p>
        </p:txBody>
      </p:sp>
      <p:sp>
        <p:nvSpPr>
          <p:cNvPr id="3" name="Sous-titre 2"/>
          <p:cNvSpPr>
            <a:spLocks noGrp="1"/>
          </p:cNvSpPr>
          <p:nvPr>
            <p:ph type="subTitle" idx="1"/>
          </p:nvPr>
        </p:nvSpPr>
        <p:spPr>
          <a:xfrm>
            <a:off x="683568" y="1700808"/>
            <a:ext cx="7776864" cy="4752528"/>
          </a:xfrm>
          <a:solidFill>
            <a:srgbClr val="00B050"/>
          </a:solidFill>
        </p:spPr>
        <p:txBody>
          <a:bodyPr>
            <a:normAutofit/>
          </a:bodyPr>
          <a:lstStyle/>
          <a:p>
            <a:pPr algn="l"/>
            <a:r>
              <a:rPr lang="fr-FR" sz="2400" dirty="0" smtClean="0">
                <a:solidFill>
                  <a:schemeClr val="tx1"/>
                </a:solidFill>
              </a:rPr>
              <a:t>130. </a:t>
            </a:r>
            <a:r>
              <a:rPr lang="fr-FR" sz="2400" dirty="0" smtClean="0">
                <a:solidFill>
                  <a:schemeClr val="tx1"/>
                </a:solidFill>
              </a:rPr>
              <a:t>Lesquelles </a:t>
            </a:r>
            <a:r>
              <a:rPr lang="fr-FR" sz="2400" dirty="0" smtClean="0">
                <a:solidFill>
                  <a:schemeClr val="tx1"/>
                </a:solidFill>
              </a:rPr>
              <a:t>des actions suivantes </a:t>
            </a:r>
            <a:r>
              <a:rPr lang="fr-FR" sz="2400" dirty="0" smtClean="0">
                <a:solidFill>
                  <a:schemeClr val="tx1"/>
                </a:solidFill>
              </a:rPr>
              <a:t>sont </a:t>
            </a:r>
            <a:r>
              <a:rPr lang="fr-FR" sz="2400" dirty="0" smtClean="0">
                <a:solidFill>
                  <a:schemeClr val="tx1"/>
                </a:solidFill>
              </a:rPr>
              <a:t>à considérer comme </a:t>
            </a:r>
            <a:r>
              <a:rPr lang="fr-FR" sz="2400" dirty="0" smtClean="0">
                <a:solidFill>
                  <a:schemeClr val="tx1"/>
                </a:solidFill>
              </a:rPr>
              <a:t>« conduite </a:t>
            </a:r>
            <a:r>
              <a:rPr lang="fr-FR" sz="2400" dirty="0" smtClean="0">
                <a:solidFill>
                  <a:schemeClr val="tx1"/>
                </a:solidFill>
              </a:rPr>
              <a:t>antisportive </a:t>
            </a:r>
            <a:r>
              <a:rPr lang="fr-FR" sz="2400" dirty="0" smtClean="0">
                <a:solidFill>
                  <a:schemeClr val="tx1"/>
                </a:solidFill>
              </a:rPr>
              <a:t>grossière » ?</a:t>
            </a:r>
            <a:endParaRPr lang="fr-FR" sz="2400" dirty="0" smtClean="0">
              <a:solidFill>
                <a:schemeClr val="tx1"/>
              </a:solidFill>
            </a:endParaRPr>
          </a:p>
          <a:p>
            <a:pPr algn="l"/>
            <a:endParaRPr lang="fr-FR" sz="2400" dirty="0" smtClean="0">
              <a:solidFill>
                <a:schemeClr val="tx1"/>
              </a:solidFill>
            </a:endParaRPr>
          </a:p>
          <a:p>
            <a:pPr algn="l"/>
            <a:r>
              <a:rPr lang="fr-FR" sz="2400" dirty="0" smtClean="0">
                <a:solidFill>
                  <a:schemeClr val="tx1"/>
                </a:solidFill>
              </a:rPr>
              <a:t>a)   Défense répétée avec le pied ou la jambe  inférieure   par    un joueur de champ. </a:t>
            </a:r>
          </a:p>
          <a:p>
            <a:pPr marL="457200" indent="-457200" algn="l">
              <a:buAutoNum type="alphaLcParenR" startAt="2"/>
            </a:pPr>
            <a:r>
              <a:rPr lang="fr-FR" sz="2400" dirty="0" smtClean="0">
                <a:solidFill>
                  <a:schemeClr val="tx1"/>
                </a:solidFill>
              </a:rPr>
              <a:t>Déjouer une occasion manifeste de marquer un but par un officiel.</a:t>
            </a:r>
          </a:p>
          <a:p>
            <a:pPr marL="457200" indent="-457200" algn="l">
              <a:buAutoNum type="alphaLcParenR" startAt="2"/>
            </a:pPr>
            <a:r>
              <a:rPr lang="fr-FR" sz="2400" dirty="0" smtClean="0">
                <a:solidFill>
                  <a:schemeClr val="tx1"/>
                </a:solidFill>
              </a:rPr>
              <a:t>Cracher vers une personne (sans la toucher).</a:t>
            </a:r>
          </a:p>
          <a:p>
            <a:pPr algn="l"/>
            <a:r>
              <a:rPr lang="fr-FR" sz="2400" dirty="0" smtClean="0">
                <a:solidFill>
                  <a:schemeClr val="tx1"/>
                </a:solidFill>
              </a:rPr>
              <a:t>d)  Retardement répété du jeu pour gagner du temps. </a:t>
            </a:r>
          </a:p>
          <a:p>
            <a:pPr algn="l"/>
            <a:endParaRPr lang="fr-FR" sz="24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Réponses : b et c</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normAutofit/>
          </a:bodyPr>
          <a:lstStyle/>
          <a:p>
            <a:pPr algn="l"/>
            <a:r>
              <a:rPr lang="fr-FR" sz="2800" dirty="0" smtClean="0">
                <a:solidFill>
                  <a:schemeClr val="tx1"/>
                </a:solidFill>
              </a:rPr>
              <a:t>133. B3 en suspension tire au but. Le jet est repoussé par A9 et le ballon tombe au sol. A9 saisit le ballon avec les deux mains, dribble, puis conclut une contre-attaque par un but. Décision ? </a:t>
            </a:r>
          </a:p>
          <a:p>
            <a:pPr algn="l"/>
            <a:endParaRPr lang="fr-FR" sz="2800" dirty="0" smtClean="0">
              <a:solidFill>
                <a:schemeClr val="tx1"/>
              </a:solidFill>
            </a:endParaRPr>
          </a:p>
          <a:p>
            <a:pPr algn="l"/>
            <a:r>
              <a:rPr lang="fr-FR" sz="2800" dirty="0" smtClean="0">
                <a:solidFill>
                  <a:schemeClr val="tx1"/>
                </a:solidFill>
              </a:rPr>
              <a:t> a) But pour A</a:t>
            </a:r>
          </a:p>
          <a:p>
            <a:pPr algn="l"/>
            <a:r>
              <a:rPr lang="fr-FR" sz="2800" dirty="0" smtClean="0">
                <a:solidFill>
                  <a:schemeClr val="tx1"/>
                </a:solidFill>
              </a:rPr>
              <a:t> b) Jet franc pour B</a:t>
            </a:r>
          </a:p>
          <a:p>
            <a:pPr algn="l"/>
            <a:r>
              <a:rPr lang="fr-FR" sz="2800" dirty="0" smtClean="0">
                <a:solidFill>
                  <a:schemeClr val="tx1"/>
                </a:solidFill>
              </a:rPr>
              <a:t> c) Avertissement de A9</a:t>
            </a:r>
          </a:p>
          <a:p>
            <a:pPr algn="l"/>
            <a:r>
              <a:rPr lang="fr-FR" sz="2800" dirty="0" smtClean="0">
                <a:solidFill>
                  <a:schemeClr val="tx1"/>
                </a:solidFill>
              </a:rPr>
              <a:t> d) Temps mort  </a:t>
            </a:r>
          </a:p>
          <a:p>
            <a:pPr algn="l"/>
            <a:endParaRPr lang="fr-FR" sz="2800"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a:t>
            </a:r>
            <a:r>
              <a:rPr lang="fr-FR" dirty="0" smtClean="0"/>
              <a:t>b </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normAutofit lnSpcReduction="10000"/>
          </a:bodyPr>
          <a:lstStyle/>
          <a:p>
            <a:pPr algn="l"/>
            <a:r>
              <a:rPr lang="fr-FR" sz="2800" dirty="0" smtClean="0">
                <a:solidFill>
                  <a:schemeClr val="tx1"/>
                </a:solidFill>
              </a:rPr>
              <a:t>136. Jet franc pour B à la ligne de jet franc. Les arbitres ne remarquent pas la position du joueur B8 qui se tient entre la ligne de surface de but et la ligne de jet franc. Il réceptionne le ballon et marque un but. Décision correcte? </a:t>
            </a:r>
          </a:p>
          <a:p>
            <a:pPr algn="l"/>
            <a:endParaRPr lang="fr-FR" sz="2800" dirty="0" smtClean="0">
              <a:solidFill>
                <a:schemeClr val="tx1"/>
              </a:solidFill>
            </a:endParaRPr>
          </a:p>
          <a:p>
            <a:pPr algn="l"/>
            <a:r>
              <a:rPr lang="fr-FR" sz="2800" dirty="0" smtClean="0">
                <a:solidFill>
                  <a:schemeClr val="tx1"/>
                </a:solidFill>
              </a:rPr>
              <a:t> a) Répétition du jet franc avec coup de sifflet de reprise. </a:t>
            </a:r>
          </a:p>
          <a:p>
            <a:pPr algn="l"/>
            <a:r>
              <a:rPr lang="fr-FR" sz="2800" dirty="0" smtClean="0">
                <a:solidFill>
                  <a:schemeClr val="tx1"/>
                </a:solidFill>
              </a:rPr>
              <a:t> b) Jet franc pour A.</a:t>
            </a:r>
          </a:p>
          <a:p>
            <a:pPr algn="l"/>
            <a:r>
              <a:rPr lang="fr-FR" sz="2800" dirty="0" smtClean="0">
                <a:solidFill>
                  <a:schemeClr val="tx1"/>
                </a:solidFill>
              </a:rPr>
              <a:t> c) But. </a:t>
            </a:r>
          </a:p>
          <a:p>
            <a:pPr algn="l"/>
            <a:r>
              <a:rPr lang="fr-FR" sz="2800" dirty="0" smtClean="0">
                <a:solidFill>
                  <a:schemeClr val="tx1"/>
                </a:solidFill>
              </a:rPr>
              <a:t> d) Avertissement de B8</a:t>
            </a:r>
          </a:p>
          <a:p>
            <a:pPr algn="l"/>
            <a:endParaRPr lang="fr-FR" sz="28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152127"/>
          </a:xfrm>
          <a:solidFill>
            <a:srgbClr val="00B050"/>
          </a:solidFill>
        </p:spPr>
        <p:txBody>
          <a:bodyPr/>
          <a:lstStyle/>
          <a:p>
            <a:pPr algn="l"/>
            <a:r>
              <a:rPr lang="fr-FR" dirty="0" smtClean="0"/>
              <a:t>Réponse : a</a:t>
            </a:r>
            <a:endParaRPr lang="fr-FR" dirty="0"/>
          </a:p>
        </p:txBody>
      </p:sp>
      <p:sp>
        <p:nvSpPr>
          <p:cNvPr id="3" name="Sous-titre 2"/>
          <p:cNvSpPr>
            <a:spLocks noGrp="1"/>
          </p:cNvSpPr>
          <p:nvPr>
            <p:ph type="subTitle" idx="1"/>
          </p:nvPr>
        </p:nvSpPr>
        <p:spPr>
          <a:xfrm>
            <a:off x="755576" y="1700808"/>
            <a:ext cx="7704856" cy="4752528"/>
          </a:xfrm>
          <a:solidFill>
            <a:srgbClr val="00B050"/>
          </a:solidFill>
        </p:spPr>
        <p:txBody>
          <a:bodyPr>
            <a:normAutofit/>
          </a:bodyPr>
          <a:lstStyle/>
          <a:p>
            <a:pPr algn="l"/>
            <a:r>
              <a:rPr lang="fr-FR" sz="2800" dirty="0" smtClean="0">
                <a:solidFill>
                  <a:schemeClr val="tx1"/>
                </a:solidFill>
              </a:rPr>
              <a:t>142. Combien d'avertissements au maximum peuvent être donnés aux officiels d'une équipe au cours d'un match? </a:t>
            </a:r>
          </a:p>
          <a:p>
            <a:pPr algn="l"/>
            <a:endParaRPr lang="fr-FR" sz="2800" dirty="0" smtClean="0">
              <a:solidFill>
                <a:schemeClr val="tx1"/>
              </a:solidFill>
            </a:endParaRPr>
          </a:p>
          <a:p>
            <a:pPr algn="l"/>
            <a:r>
              <a:rPr lang="fr-FR" sz="2800" dirty="0" smtClean="0">
                <a:solidFill>
                  <a:schemeClr val="tx1"/>
                </a:solidFill>
              </a:rPr>
              <a:t>  a) aucun. </a:t>
            </a:r>
          </a:p>
          <a:p>
            <a:pPr algn="l"/>
            <a:r>
              <a:rPr lang="fr-FR" sz="2800" dirty="0" smtClean="0">
                <a:solidFill>
                  <a:schemeClr val="tx1"/>
                </a:solidFill>
              </a:rPr>
              <a:t>  b) 1</a:t>
            </a:r>
          </a:p>
          <a:p>
            <a:pPr algn="l"/>
            <a:r>
              <a:rPr lang="fr-FR" sz="2800" dirty="0" smtClean="0">
                <a:solidFill>
                  <a:schemeClr val="tx1"/>
                </a:solidFill>
              </a:rPr>
              <a:t>  c) 2 </a:t>
            </a:r>
          </a:p>
          <a:p>
            <a:pPr algn="l"/>
            <a:r>
              <a:rPr lang="fr-FR" sz="2800" dirty="0" smtClean="0">
                <a:solidFill>
                  <a:schemeClr val="tx1"/>
                </a:solidFill>
              </a:rPr>
              <a:t>  d) 3</a:t>
            </a:r>
          </a:p>
          <a:p>
            <a:pPr algn="l"/>
            <a:endParaRPr lang="fr-FR" sz="2800" dirty="0">
              <a:solidFill>
                <a:schemeClr val="tx1"/>
              </a:solidFill>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1631</Words>
  <Application>Microsoft Office PowerPoint</Application>
  <PresentationFormat>Affichage à l'écran (4:3)</PresentationFormat>
  <Paragraphs>158</Paragraphs>
  <Slides>23</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23</vt:i4>
      </vt:variant>
    </vt:vector>
  </HeadingPairs>
  <TitlesOfParts>
    <vt:vector size="25" baseType="lpstr">
      <vt:lpstr>Thème Office</vt:lpstr>
      <vt:lpstr>Feuille de calcul</vt:lpstr>
      <vt:lpstr>Questionnaire 2 arbitrage + de 16</vt:lpstr>
      <vt:lpstr>Réponse : a</vt:lpstr>
      <vt:lpstr>Réponse : a</vt:lpstr>
      <vt:lpstr>Réponse : a</vt:lpstr>
      <vt:lpstr>Réponse : a</vt:lpstr>
      <vt:lpstr>Réponse :  c</vt:lpstr>
      <vt:lpstr>Réponses : b et c</vt:lpstr>
      <vt:lpstr>Réponse : b </vt:lpstr>
      <vt:lpstr>Réponse : a</vt:lpstr>
      <vt:lpstr>Réponse : b</vt:lpstr>
      <vt:lpstr>Réponses :  b et d</vt:lpstr>
      <vt:lpstr>Réponse : b et d</vt:lpstr>
      <vt:lpstr>Réponse : b ,d et e</vt:lpstr>
      <vt:lpstr>Réponse : c</vt:lpstr>
      <vt:lpstr>Réponse : b</vt:lpstr>
      <vt:lpstr>Réponse : b et c</vt:lpstr>
      <vt:lpstr>Réponse : a</vt:lpstr>
      <vt:lpstr>Réponse : d</vt:lpstr>
      <vt:lpstr>Réponse : a et c </vt:lpstr>
      <vt:lpstr>Réponse : a  </vt:lpstr>
      <vt:lpstr>Réponse : a</vt:lpstr>
      <vt:lpstr>Réponse : b</vt:lpstr>
      <vt:lpstr>Réponse :  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Questionnaire + de 16</dc:title>
  <dc:creator>Asus</dc:creator>
  <cp:lastModifiedBy>Asus</cp:lastModifiedBy>
  <cp:revision>43</cp:revision>
  <dcterms:created xsi:type="dcterms:W3CDTF">2018-05-08T17:40:04Z</dcterms:created>
  <dcterms:modified xsi:type="dcterms:W3CDTF">2018-10-10T08:23:22Z</dcterms:modified>
</cp:coreProperties>
</file>