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5" r:id="rId5"/>
    <p:sldId id="264" r:id="rId6"/>
    <p:sldId id="292" r:id="rId7"/>
    <p:sldId id="291" r:id="rId8"/>
    <p:sldId id="290" r:id="rId9"/>
    <p:sldId id="306" r:id="rId10"/>
    <p:sldId id="305" r:id="rId11"/>
    <p:sldId id="304" r:id="rId12"/>
    <p:sldId id="303" r:id="rId13"/>
    <p:sldId id="302" r:id="rId14"/>
    <p:sldId id="301" r:id="rId15"/>
    <p:sldId id="300" r:id="rId16"/>
    <p:sldId id="299" r:id="rId17"/>
    <p:sldId id="298" r:id="rId18"/>
    <p:sldId id="297" r:id="rId19"/>
    <p:sldId id="296" r:id="rId20"/>
    <p:sldId id="295" r:id="rId21"/>
    <p:sldId id="294" r:id="rId22"/>
    <p:sldId id="29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3EB7-8D4A-45D8-BBCC-6F54FEA5F363}" type="datetimeFigureOut">
              <a:rPr lang="fr-FR" smtClean="0"/>
              <a:pPr/>
              <a:t>10/10/2018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751F-020B-4E25-97E3-C4A9871F1A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est_Arbitrage_Handball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Document_Microsoft_Office_Word_97_-_20031.doc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988840"/>
            <a:ext cx="8208912" cy="41764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solidFill>
                  <a:schemeClr val="tx1"/>
                </a:solidFill>
              </a:rPr>
              <a:t>1 – Le terrain de handball mesure :</a:t>
            </a: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r>
              <a:rPr lang="fr-FR" sz="3200" dirty="0" smtClean="0">
                <a:solidFill>
                  <a:schemeClr val="tx1"/>
                </a:solidFill>
              </a:rPr>
              <a:t> a)  35 mètres de long et 15 mètres de large 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 b)  40 mètres de long et 20 mètres de large 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 c)  45 mètres de long et 25 mètres de large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39552" y="260648"/>
            <a:ext cx="8064896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Questionnaire  arbitrage  - de 15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39552" y="1340768"/>
            <a:ext cx="8064896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Pour certaines questions, plusieurs réponses sont possibles.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solidFill>
                  <a:schemeClr val="tx1"/>
                </a:solidFill>
              </a:rPr>
              <a:t>10 - Lors d'un engagement après un but, les joueurs adverses peuvent se tenir dans les deux moitiés de terrain ?  </a:t>
            </a: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r>
              <a:rPr lang="fr-FR" sz="3200" dirty="0" smtClean="0">
                <a:solidFill>
                  <a:schemeClr val="tx1"/>
                </a:solidFill>
              </a:rPr>
              <a:t>a) Vrai </a:t>
            </a: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r>
              <a:rPr lang="fr-FR" sz="3200" dirty="0" smtClean="0">
                <a:solidFill>
                  <a:schemeClr val="tx1"/>
                </a:solidFill>
              </a:rPr>
              <a:t>b) Faux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9 a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10  a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772816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11 - Un joueur, ayant dribblé, doit transmettre son ballon ou tirer au but dès qu'il a fait trois pas ou dans les trois secondes après la saisie du ballon.  </a:t>
            </a:r>
          </a:p>
          <a:p>
            <a:endParaRPr lang="fr-FR" sz="3200" dirty="0" smtClean="0"/>
          </a:p>
          <a:p>
            <a:pPr marL="514350" indent="-514350">
              <a:buAutoNum type="alphaLcParenR"/>
            </a:pPr>
            <a:r>
              <a:rPr lang="fr-FR" sz="3200" dirty="0" smtClean="0"/>
              <a:t>Vrai  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 Faux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 Parfois </a:t>
            </a:r>
            <a:endParaRPr lang="fr-F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11  a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916832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12 - Quel est le temps maximum dont dispose un joueur pour tirer un jet de 7 mètres ? </a:t>
            </a:r>
          </a:p>
          <a:p>
            <a:endParaRPr lang="fr-FR" sz="3200" dirty="0" smtClean="0"/>
          </a:p>
          <a:p>
            <a:pPr marL="514350" indent="-514350">
              <a:buAutoNum type="alphaLcParenR"/>
            </a:pPr>
            <a:r>
              <a:rPr lang="fr-FR" sz="3200" dirty="0" smtClean="0"/>
              <a:t>1 seconde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3 secondes  </a:t>
            </a:r>
          </a:p>
          <a:p>
            <a:r>
              <a:rPr lang="fr-FR" sz="3200" dirty="0" smtClean="0"/>
              <a:t>c)  5 secondes </a:t>
            </a:r>
            <a:endParaRPr lang="fr-FR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1772816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13 - La première exclusion au handball est de 2 minutes. De combien sont les seconde et troisième ?  </a:t>
            </a:r>
          </a:p>
          <a:p>
            <a:endParaRPr lang="fr-FR" sz="3200" dirty="0" smtClean="0"/>
          </a:p>
          <a:p>
            <a:pPr marL="514350" indent="-514350">
              <a:buAutoNum type="alphaLcParenR"/>
            </a:pPr>
            <a:r>
              <a:rPr lang="fr-FR" sz="3200" dirty="0" smtClean="0"/>
              <a:t>1 minute 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2  minutes 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 3 minutes </a:t>
            </a:r>
            <a:endParaRPr lang="fr-FR" sz="3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12  b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412776"/>
            <a:ext cx="8208912" cy="51845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13  b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1844824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14 - Que se passe t-il au bout de la troisième exclusion d'un même joueur ?</a:t>
            </a:r>
          </a:p>
          <a:p>
            <a:endParaRPr lang="fr-FR" sz="3200" dirty="0" smtClean="0"/>
          </a:p>
          <a:p>
            <a:r>
              <a:rPr lang="fr-FR" sz="3200" dirty="0" smtClean="0"/>
              <a:t> a) Il est disqualifié par un carton jaune immédiatement </a:t>
            </a:r>
          </a:p>
          <a:p>
            <a:r>
              <a:rPr lang="fr-FR" sz="3200" dirty="0" smtClean="0"/>
              <a:t> b) Il est disqualifié par un carton rouge </a:t>
            </a:r>
          </a:p>
          <a:p>
            <a:r>
              <a:rPr lang="fr-FR" sz="3200" dirty="0" smtClean="0"/>
              <a:t> c) Il est disqualifié après le prochain arrêt de jeu sans aucun carton  </a:t>
            </a:r>
          </a:p>
          <a:p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14  b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772816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15 - Avec quoi confirme-t-on un avertissement à un joueur ? </a:t>
            </a:r>
          </a:p>
          <a:p>
            <a:endParaRPr lang="fr-FR" sz="3200" dirty="0" smtClean="0"/>
          </a:p>
          <a:p>
            <a:endParaRPr lang="fr-FR" sz="3200" dirty="0" smtClean="0"/>
          </a:p>
          <a:p>
            <a:r>
              <a:rPr lang="fr-FR" sz="3200" dirty="0" smtClean="0"/>
              <a:t> a) Un carton vert</a:t>
            </a:r>
          </a:p>
          <a:p>
            <a:r>
              <a:rPr lang="fr-FR" sz="3200" dirty="0" smtClean="0"/>
              <a:t> b) Un carton rouge </a:t>
            </a:r>
          </a:p>
          <a:p>
            <a:r>
              <a:rPr lang="fr-FR" sz="3200" dirty="0" smtClean="0"/>
              <a:t> c) Un carton jaune  </a:t>
            </a:r>
          </a:p>
          <a:p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15  c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700808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 smtClean="0"/>
          </a:p>
          <a:p>
            <a:r>
              <a:rPr lang="fr-FR" sz="3200" dirty="0" smtClean="0"/>
              <a:t> 16 - Un but est confirmé par : </a:t>
            </a:r>
          </a:p>
          <a:p>
            <a:endParaRPr lang="fr-FR" sz="3200" dirty="0" smtClean="0"/>
          </a:p>
          <a:p>
            <a:endParaRPr lang="fr-FR" sz="3200" dirty="0" smtClean="0"/>
          </a:p>
          <a:p>
            <a:pPr marL="514350" indent="-514350">
              <a:buAutoNum type="alphaLcParenR"/>
            </a:pPr>
            <a:r>
              <a:rPr lang="fr-FR" sz="3200" dirty="0" smtClean="0"/>
              <a:t>  Un coup de sifflet 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  Deux coups de sifflet 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  Trois coups de sifflet  </a:t>
            </a:r>
          </a:p>
          <a:p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 16  b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77281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17 - Qu'est-ce qui est signalé par l'arbitre </a:t>
            </a:r>
            <a:r>
              <a:rPr lang="fr-FR" sz="3200" dirty="0" smtClean="0"/>
              <a:t>par </a:t>
            </a:r>
            <a:r>
              <a:rPr lang="fr-FR" sz="3200" dirty="0" smtClean="0"/>
              <a:t>le signe T </a:t>
            </a:r>
            <a:r>
              <a:rPr lang="fr-FR" sz="3200" dirty="0" smtClean="0"/>
              <a:t>avec le bras tendu vers le banc d’une équipe?</a:t>
            </a:r>
            <a:endParaRPr lang="fr-FR" sz="3200" dirty="0" smtClean="0"/>
          </a:p>
          <a:p>
            <a:endParaRPr lang="fr-FR" sz="3200" dirty="0" smtClean="0"/>
          </a:p>
          <a:p>
            <a:endParaRPr lang="fr-FR" sz="3200" dirty="0" smtClean="0"/>
          </a:p>
          <a:p>
            <a:r>
              <a:rPr lang="fr-FR" sz="3200" dirty="0" smtClean="0"/>
              <a:t> a) Une faute </a:t>
            </a:r>
          </a:p>
          <a:p>
            <a:r>
              <a:rPr lang="fr-FR" sz="3200" dirty="0" smtClean="0"/>
              <a:t> b) La mi-temps </a:t>
            </a:r>
          </a:p>
          <a:p>
            <a:r>
              <a:rPr lang="fr-FR" sz="3200" dirty="0" smtClean="0"/>
              <a:t> c) un temps-mort  </a:t>
            </a:r>
          </a:p>
          <a:p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824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17  c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18 – Le gardien de but peut-il sortir de la zone ?</a:t>
            </a:r>
          </a:p>
          <a:p>
            <a:endParaRPr lang="fr-FR" sz="3200" dirty="0" smtClean="0"/>
          </a:p>
          <a:p>
            <a:r>
              <a:rPr lang="fr-FR" sz="3200" dirty="0" smtClean="0"/>
              <a:t> 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Oui, quand il le souhaite, à condition de ne pas sortir balle en main  .</a:t>
            </a:r>
          </a:p>
          <a:p>
            <a:r>
              <a:rPr lang="fr-FR" sz="3200" dirty="0" smtClean="0"/>
              <a:t>b) oui, mais il ne doit pas sortir des 9 mètres.</a:t>
            </a:r>
          </a:p>
          <a:p>
            <a:r>
              <a:rPr lang="fr-FR" sz="3200" dirty="0" smtClean="0"/>
              <a:t>c) non, il doit absolument rester dans la zone  </a:t>
            </a:r>
          </a:p>
          <a:p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467544" y="1700808"/>
            <a:ext cx="8280920" cy="4824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18  a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84482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19 - Le début d'une partie est signalé par le coup de sifflet de l'arbitre. Comment est signalée la fin de la partie ?</a:t>
            </a:r>
          </a:p>
          <a:p>
            <a:endParaRPr lang="fr-FR" sz="3200" dirty="0" smtClean="0"/>
          </a:p>
          <a:p>
            <a:r>
              <a:rPr lang="fr-FR" sz="3200" dirty="0" smtClean="0"/>
              <a:t> a) Par trois coups de sifflet de l'arbitre .</a:t>
            </a:r>
          </a:p>
          <a:p>
            <a:r>
              <a:rPr lang="fr-FR" sz="3200" dirty="0" smtClean="0"/>
              <a:t> b) Par le signal automatique de l'installation murale</a:t>
            </a:r>
          </a:p>
          <a:p>
            <a:r>
              <a:rPr lang="fr-FR" sz="3200" dirty="0" smtClean="0"/>
              <a:t> c) Par le capitaine  </a:t>
            </a:r>
          </a:p>
          <a:p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467544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solidFill>
                  <a:schemeClr val="tx1"/>
                </a:solidFill>
              </a:rPr>
              <a:t>2 – La couleur du maillot du gardien est :</a:t>
            </a: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pPr marL="514350" indent="-514350">
              <a:buAutoNum type="alphaLcParenR"/>
            </a:pPr>
            <a:r>
              <a:rPr lang="fr-FR" sz="3200" dirty="0" smtClean="0">
                <a:solidFill>
                  <a:schemeClr val="tx1"/>
                </a:solidFill>
              </a:rPr>
              <a:t>Identique à celle de ses partenaires</a:t>
            </a:r>
          </a:p>
          <a:p>
            <a:pPr marL="514350" indent="-514350">
              <a:buAutoNum type="alphaLcParenR"/>
            </a:pPr>
            <a:r>
              <a:rPr lang="fr-FR" sz="3200" dirty="0" smtClean="0">
                <a:solidFill>
                  <a:schemeClr val="tx1"/>
                </a:solidFill>
              </a:rPr>
              <a:t> Différente  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c) Cela n’a pas d’importance   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1 b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395536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19  a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20 - A quelle distance du but est tracée la ligne de jet franc ? </a:t>
            </a:r>
          </a:p>
          <a:p>
            <a:endParaRPr lang="fr-FR" sz="3200" dirty="0" smtClean="0"/>
          </a:p>
          <a:p>
            <a:endParaRPr lang="fr-FR" sz="3200" dirty="0" smtClean="0"/>
          </a:p>
          <a:p>
            <a:pPr marL="514350" indent="-514350">
              <a:buAutoNum type="alphaLcParenR"/>
            </a:pPr>
            <a:r>
              <a:rPr lang="fr-FR" sz="3200" dirty="0" smtClean="0"/>
              <a:t>3 mètres 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6 mètres  </a:t>
            </a:r>
          </a:p>
          <a:p>
            <a:r>
              <a:rPr lang="fr-FR" sz="3200" dirty="0" smtClean="0"/>
              <a:t>c)  9 mètres  </a:t>
            </a:r>
          </a:p>
          <a:p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>
            <a:hlinkClick r:id="rId3"/>
          </p:cNvPr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solidFill>
                  <a:schemeClr val="tx1"/>
                </a:solidFill>
              </a:rPr>
              <a:t>Merci pour votre attention, mais connaissez vous votre score ?</a:t>
            </a: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20  c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44008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9" name="Image 8" descr="HBTV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76328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Documents annexes</a:t>
            </a:r>
            <a:endParaRPr lang="fr-FR" sz="3600" dirty="0">
              <a:solidFill>
                <a:schemeClr val="tx1"/>
              </a:solidFill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348038" y="4868863"/>
          <a:ext cx="914400" cy="771525"/>
        </p:xfrm>
        <a:graphic>
          <a:graphicData uri="http://schemas.openxmlformats.org/presentationml/2006/ole">
            <p:oleObj spid="_x0000_s1026" name="Objet d’environnement du Gestionnaire de liaisons" showAsIcon="1" r:id="rId4" imgW="914400" imgH="771480" progId="Package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508625" y="4868863"/>
          <a:ext cx="914400" cy="771525"/>
        </p:xfrm>
        <a:graphic>
          <a:graphicData uri="http://schemas.openxmlformats.org/presentationml/2006/ole">
            <p:oleObj spid="_x0000_s1027" name="Document" showAsIcon="1" r:id="rId5" imgW="914400" imgH="7714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467544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solidFill>
                  <a:schemeClr val="tx1"/>
                </a:solidFill>
              </a:rPr>
              <a:t>3 – Le but est accordé quand le ballon :</a:t>
            </a: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r>
              <a:rPr lang="fr-FR" sz="3200" dirty="0" smtClean="0">
                <a:solidFill>
                  <a:schemeClr val="tx1"/>
                </a:solidFill>
              </a:rPr>
              <a:t>  a) Est sur la ligne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  b) A franchit la moitié de la ligne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  c) Franchit complètement la ligne  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2 b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467544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solidFill>
                  <a:schemeClr val="tx1"/>
                </a:solidFill>
              </a:rPr>
              <a:t>4 – Je ne peux pas garder la balle dans la main à l’arrêt :</a:t>
            </a: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pPr marL="514350" indent="-514350">
              <a:buAutoNum type="alphaLcParenR"/>
            </a:pPr>
            <a:r>
              <a:rPr lang="fr-FR" sz="3200" dirty="0" smtClean="0">
                <a:solidFill>
                  <a:schemeClr val="tx1"/>
                </a:solidFill>
              </a:rPr>
              <a:t>Plus de trois secondes</a:t>
            </a:r>
          </a:p>
          <a:p>
            <a:pPr marL="514350" indent="-514350">
              <a:buAutoNum type="alphaLcParenR"/>
            </a:pPr>
            <a:r>
              <a:rPr lang="fr-FR" sz="3200" dirty="0" smtClean="0">
                <a:solidFill>
                  <a:schemeClr val="tx1"/>
                </a:solidFill>
              </a:rPr>
              <a:t>Plus de cinq secondes  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c) Plus de dix secondes  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3 c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solidFill>
                  <a:schemeClr val="tx1"/>
                </a:solidFill>
              </a:rPr>
              <a:t>5 – Lors d’un jet franc ou d’une remise en jeu, les adversaires doivent se trouver à :</a:t>
            </a: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endParaRPr lang="fr-FR" sz="3200" dirty="0" smtClean="0">
              <a:solidFill>
                <a:schemeClr val="tx1"/>
              </a:solidFill>
            </a:endParaRPr>
          </a:p>
          <a:p>
            <a:r>
              <a:rPr lang="fr-FR" sz="3200" dirty="0" smtClean="0">
                <a:solidFill>
                  <a:schemeClr val="tx1"/>
                </a:solidFill>
              </a:rPr>
              <a:t>  a) Un mètre du ballon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  b) Trois mètres du ballon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  c) Cela n’a pas d’importance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 4 a</a:t>
            </a:r>
            <a:endParaRPr lang="fr-F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395536" y="1772816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5 b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132856"/>
            <a:ext cx="5886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6 – Lors d’une remise en touche, le joueur tire et marque le but : 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a) Le but est refusé </a:t>
            </a:r>
          </a:p>
          <a:p>
            <a:r>
              <a:rPr lang="fr-FR" sz="2800" dirty="0" smtClean="0"/>
              <a:t>b) La touche est donnée à l’adversaire  c) Le but est accordé </a:t>
            </a:r>
            <a:endParaRPr lang="fr-F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395536" y="1340768"/>
            <a:ext cx="8496944" cy="52565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352928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6  c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484784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7 –Un joueur de champ fait une passe à son gardien de but sorti de sa zone . L’arbitre siffle :</a:t>
            </a:r>
          </a:p>
          <a:p>
            <a:r>
              <a:rPr lang="fr-FR" sz="3200" dirty="0" smtClean="0"/>
              <a:t>  </a:t>
            </a:r>
          </a:p>
          <a:p>
            <a:endParaRPr lang="fr-FR" sz="3200" dirty="0" smtClean="0"/>
          </a:p>
          <a:p>
            <a:pPr marL="514350" indent="-514350">
              <a:buAutoNum type="alphaLcParenR"/>
            </a:pPr>
            <a:r>
              <a:rPr lang="fr-FR" sz="3200" dirty="0" smtClean="0"/>
              <a:t>Un jet de 7 mètres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Rien</a:t>
            </a:r>
          </a:p>
          <a:p>
            <a:r>
              <a:rPr lang="fr-FR" sz="3200" dirty="0" smtClean="0"/>
              <a:t>c) Jet franc à 9 mètres </a:t>
            </a:r>
            <a:endParaRPr lang="fr-FR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700808"/>
            <a:ext cx="8208912" cy="44644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7  b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916833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8 - Comment est attribuée la balle d'engagement à une équipe ? </a:t>
            </a:r>
          </a:p>
          <a:p>
            <a:endParaRPr lang="fr-FR" sz="3200" dirty="0" smtClean="0"/>
          </a:p>
          <a:p>
            <a:endParaRPr lang="fr-FR" sz="3200" dirty="0" smtClean="0"/>
          </a:p>
          <a:p>
            <a:pPr marL="514350" indent="-514350">
              <a:buAutoNum type="alphaLcParenR"/>
            </a:pPr>
            <a:r>
              <a:rPr lang="fr-FR" sz="3200" dirty="0" smtClean="0"/>
              <a:t>Par tirage au sort </a:t>
            </a:r>
          </a:p>
          <a:p>
            <a:pPr marL="514350" indent="-514350">
              <a:buAutoNum type="alphaLcParenR"/>
            </a:pPr>
            <a:r>
              <a:rPr lang="fr-FR" sz="3200" dirty="0" smtClean="0"/>
              <a:t>A l'équipe invitée  </a:t>
            </a:r>
          </a:p>
          <a:p>
            <a:r>
              <a:rPr lang="fr-FR" sz="3200" dirty="0" smtClean="0"/>
              <a:t>c)  A l'équipe évoluant à domicile  </a:t>
            </a:r>
          </a:p>
          <a:p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1"/>
            <a:ext cx="6030416" cy="17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39552" y="1340768"/>
            <a:ext cx="8208912" cy="51125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60648"/>
            <a:ext cx="8208912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Réponse :  8  a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556792"/>
            <a:ext cx="75608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sz="3200" dirty="0" smtClean="0"/>
              <a:t>9 - Après la pause, à qui revient l'engagement du ballon ?</a:t>
            </a:r>
          </a:p>
          <a:p>
            <a:endParaRPr lang="fr-FR" sz="3200" dirty="0" smtClean="0"/>
          </a:p>
          <a:p>
            <a:endParaRPr lang="fr-FR" sz="3200" dirty="0" smtClean="0"/>
          </a:p>
          <a:p>
            <a:r>
              <a:rPr lang="fr-FR" sz="3200" dirty="0" smtClean="0"/>
              <a:t> a) A l'équipe qui ne l'a pas eu au début du match .</a:t>
            </a:r>
          </a:p>
          <a:p>
            <a:r>
              <a:rPr lang="fr-FR" sz="3200" dirty="0" smtClean="0"/>
              <a:t> b) A l'équipe qui a marqué le dernier but </a:t>
            </a:r>
          </a:p>
          <a:p>
            <a:r>
              <a:rPr lang="fr-FR" sz="3200" dirty="0" smtClean="0"/>
              <a:t> c) A l'équipe menant au score </a:t>
            </a:r>
            <a:endParaRPr lang="fr-FR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825</Words>
  <Application>Microsoft Office PowerPoint</Application>
  <PresentationFormat>Affichage à l'écran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Thème Office</vt:lpstr>
      <vt:lpstr>Objet d’environnement du Gestionnaire de liaisons</vt:lpstr>
      <vt:lpstr>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Asus</dc:creator>
  <cp:lastModifiedBy>Asus</cp:lastModifiedBy>
  <cp:revision>3</cp:revision>
  <dcterms:created xsi:type="dcterms:W3CDTF">2018-05-11T14:57:07Z</dcterms:created>
  <dcterms:modified xsi:type="dcterms:W3CDTF">2018-10-10T07:45:17Z</dcterms:modified>
</cp:coreProperties>
</file>